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702" r:id="rId1"/>
    <p:sldMasterId id="2147483730" r:id="rId2"/>
    <p:sldMasterId id="2147483674" r:id="rId3"/>
    <p:sldMasterId id="2147483688" r:id="rId4"/>
    <p:sldMasterId id="2147483726" r:id="rId5"/>
  </p:sldMasterIdLst>
  <p:notesMasterIdLst>
    <p:notesMasterId r:id="rId62"/>
  </p:notesMasterIdLst>
  <p:handoutMasterIdLst>
    <p:handoutMasterId r:id="rId63"/>
  </p:handoutMasterIdLst>
  <p:sldIdLst>
    <p:sldId id="258" r:id="rId6"/>
    <p:sldId id="257" r:id="rId7"/>
    <p:sldId id="298" r:id="rId8"/>
    <p:sldId id="299" r:id="rId9"/>
    <p:sldId id="266" r:id="rId10"/>
    <p:sldId id="267" r:id="rId11"/>
    <p:sldId id="285" r:id="rId12"/>
    <p:sldId id="269" r:id="rId13"/>
    <p:sldId id="307" r:id="rId14"/>
    <p:sldId id="287" r:id="rId15"/>
    <p:sldId id="268" r:id="rId16"/>
    <p:sldId id="283" r:id="rId17"/>
    <p:sldId id="289" r:id="rId18"/>
    <p:sldId id="293" r:id="rId19"/>
    <p:sldId id="330" r:id="rId20"/>
    <p:sldId id="323" r:id="rId21"/>
    <p:sldId id="308" r:id="rId22"/>
    <p:sldId id="260" r:id="rId23"/>
    <p:sldId id="261" r:id="rId24"/>
    <p:sldId id="297" r:id="rId25"/>
    <p:sldId id="270" r:id="rId26"/>
    <p:sldId id="302" r:id="rId27"/>
    <p:sldId id="304" r:id="rId28"/>
    <p:sldId id="303" r:id="rId29"/>
    <p:sldId id="322" r:id="rId30"/>
    <p:sldId id="306" r:id="rId31"/>
    <p:sldId id="271" r:id="rId32"/>
    <p:sldId id="274" r:id="rId33"/>
    <p:sldId id="272" r:id="rId34"/>
    <p:sldId id="331" r:id="rId35"/>
    <p:sldId id="315" r:id="rId36"/>
    <p:sldId id="273" r:id="rId37"/>
    <p:sldId id="333" r:id="rId38"/>
    <p:sldId id="300" r:id="rId39"/>
    <p:sldId id="332" r:id="rId40"/>
    <p:sldId id="301" r:id="rId41"/>
    <p:sldId id="334" r:id="rId42"/>
    <p:sldId id="275" r:id="rId43"/>
    <p:sldId id="321" r:id="rId44"/>
    <p:sldId id="329" r:id="rId45"/>
    <p:sldId id="305" r:id="rId46"/>
    <p:sldId id="324" r:id="rId47"/>
    <p:sldId id="326" r:id="rId48"/>
    <p:sldId id="325" r:id="rId49"/>
    <p:sldId id="327" r:id="rId50"/>
    <p:sldId id="328" r:id="rId51"/>
    <p:sldId id="311" r:id="rId52"/>
    <p:sldId id="312" r:id="rId53"/>
    <p:sldId id="318" r:id="rId54"/>
    <p:sldId id="278" r:id="rId55"/>
    <p:sldId id="314" r:id="rId56"/>
    <p:sldId id="319" r:id="rId57"/>
    <p:sldId id="316" r:id="rId58"/>
    <p:sldId id="296" r:id="rId59"/>
    <p:sldId id="281" r:id="rId60"/>
    <p:sldId id="282" r:id="rId61"/>
  </p:sldIdLst>
  <p:sldSz cx="12192000" cy="6858000"/>
  <p:notesSz cx="6858000" cy="9144000"/>
  <p:embeddedFontLst>
    <p:embeddedFont>
      <p:font typeface="Cambria Math" panose="02040503050406030204" pitchFamily="18" charset="0"/>
      <p:regular r:id="rId64"/>
    </p:embeddedFont>
    <p:embeddedFont>
      <p:font typeface="Montserrat" pitchFamily="2" charset="77"/>
      <p:regular r:id="rId65"/>
      <p:bold r:id="rId65"/>
      <p:italic r:id="rId65"/>
      <p:boldItalic r:id="rId6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F5B827"/>
    <a:srgbClr val="FFF7A1"/>
    <a:srgbClr val="C4F8C8"/>
    <a:srgbClr val="FFD9DA"/>
    <a:srgbClr val="DCA83C"/>
    <a:srgbClr val="D5A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6"/>
    <p:restoredTop sz="95821"/>
  </p:normalViewPr>
  <p:slideViewPr>
    <p:cSldViewPr snapToGrid="0" snapToObjects="1">
      <p:cViewPr>
        <p:scale>
          <a:sx n="109" d="100"/>
          <a:sy n="109" d="100"/>
        </p:scale>
        <p:origin x="1072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handoutMaster" Target="handoutMasters/handoutMaster1.xml"/><Relationship Id="rId68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1.fntdata"/><Relationship Id="rId69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font" Target="NUL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9E676-12C7-434A-9AEB-E876FDAB19BA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2D915F24-6C64-914B-A9F0-2AE88D35BCD3}">
      <dgm:prSet phldrT="[Text]"/>
      <dgm:spPr/>
      <dgm:t>
        <a:bodyPr/>
        <a:lstStyle/>
        <a:p>
          <a:r>
            <a:rPr lang="en-US"/>
            <a:t>OCT</a:t>
          </a:r>
          <a:endParaRPr lang="en-US" dirty="0"/>
        </a:p>
      </dgm:t>
    </dgm:pt>
    <dgm:pt modelId="{2A87FF43-F9A3-C845-966E-2C3F94CD85F9}" type="parTrans" cxnId="{E16F8A67-7D02-0F43-B04C-575E1B5F0520}">
      <dgm:prSet/>
      <dgm:spPr/>
      <dgm:t>
        <a:bodyPr/>
        <a:lstStyle/>
        <a:p>
          <a:endParaRPr lang="en-US"/>
        </a:p>
      </dgm:t>
    </dgm:pt>
    <dgm:pt modelId="{236EBC2B-F4EA-984A-BED8-C5490E261EA2}" type="sibTrans" cxnId="{E16F8A67-7D02-0F43-B04C-575E1B5F0520}">
      <dgm:prSet/>
      <dgm:spPr/>
      <dgm:t>
        <a:bodyPr/>
        <a:lstStyle/>
        <a:p>
          <a:endParaRPr lang="en-US"/>
        </a:p>
      </dgm:t>
    </dgm:pt>
    <dgm:pt modelId="{4ABC3E23-0C4F-DA49-92F5-16AA191513D4}">
      <dgm:prSet phldrT="[Text]"/>
      <dgm:spPr/>
      <dgm:t>
        <a:bodyPr/>
        <a:lstStyle/>
        <a:p>
          <a:r>
            <a:rPr lang="en-US" dirty="0"/>
            <a:t>NOV</a:t>
          </a:r>
        </a:p>
      </dgm:t>
    </dgm:pt>
    <dgm:pt modelId="{2DD48D46-6906-4640-AEB2-60D14D51D1F8}" type="parTrans" cxnId="{D4DD3E8D-69B8-4A45-82F0-1BC55AFD4D9C}">
      <dgm:prSet/>
      <dgm:spPr/>
      <dgm:t>
        <a:bodyPr/>
        <a:lstStyle/>
        <a:p>
          <a:endParaRPr lang="en-US"/>
        </a:p>
      </dgm:t>
    </dgm:pt>
    <dgm:pt modelId="{46F5E2C1-A30F-6949-A74C-4CE85BC85663}" type="sibTrans" cxnId="{D4DD3E8D-69B8-4A45-82F0-1BC55AFD4D9C}">
      <dgm:prSet/>
      <dgm:spPr/>
      <dgm:t>
        <a:bodyPr/>
        <a:lstStyle/>
        <a:p>
          <a:endParaRPr lang="en-US"/>
        </a:p>
      </dgm:t>
    </dgm:pt>
    <dgm:pt modelId="{D0200326-AAD5-2842-972F-8A16E9239E5D}">
      <dgm:prSet phldrT="[Text]"/>
      <dgm:spPr/>
      <dgm:t>
        <a:bodyPr/>
        <a:lstStyle/>
        <a:p>
          <a:r>
            <a:rPr lang="en-US" dirty="0"/>
            <a:t>DEC</a:t>
          </a:r>
        </a:p>
      </dgm:t>
    </dgm:pt>
    <dgm:pt modelId="{BB2D8F6C-A771-6D44-9927-AF5B572940DC}" type="parTrans" cxnId="{6A578957-7027-4F4F-BFD5-6EE5EAB1452C}">
      <dgm:prSet/>
      <dgm:spPr/>
      <dgm:t>
        <a:bodyPr/>
        <a:lstStyle/>
        <a:p>
          <a:endParaRPr lang="en-US"/>
        </a:p>
      </dgm:t>
    </dgm:pt>
    <dgm:pt modelId="{B9D1CCEE-1176-7845-80C6-33491801C55E}" type="sibTrans" cxnId="{6A578957-7027-4F4F-BFD5-6EE5EAB1452C}">
      <dgm:prSet/>
      <dgm:spPr/>
      <dgm:t>
        <a:bodyPr/>
        <a:lstStyle/>
        <a:p>
          <a:endParaRPr lang="en-US"/>
        </a:p>
      </dgm:t>
    </dgm:pt>
    <dgm:pt modelId="{7127BFFF-6154-7F41-9A47-9AA205E31A3C}">
      <dgm:prSet/>
      <dgm:spPr/>
      <dgm:t>
        <a:bodyPr/>
        <a:lstStyle/>
        <a:p>
          <a:r>
            <a:rPr lang="en-US" dirty="0"/>
            <a:t>JAN</a:t>
          </a:r>
        </a:p>
      </dgm:t>
    </dgm:pt>
    <dgm:pt modelId="{358BFC41-6A6F-604F-A1A7-52E586FEC992}" type="parTrans" cxnId="{80829B5C-571D-CE4A-916E-C9AC442BD1F9}">
      <dgm:prSet/>
      <dgm:spPr/>
      <dgm:t>
        <a:bodyPr/>
        <a:lstStyle/>
        <a:p>
          <a:endParaRPr lang="en-US"/>
        </a:p>
      </dgm:t>
    </dgm:pt>
    <dgm:pt modelId="{20062DB3-6920-F44E-8807-2FBF5B31CEDB}" type="sibTrans" cxnId="{80829B5C-571D-CE4A-916E-C9AC442BD1F9}">
      <dgm:prSet/>
      <dgm:spPr/>
      <dgm:t>
        <a:bodyPr/>
        <a:lstStyle/>
        <a:p>
          <a:endParaRPr lang="en-US"/>
        </a:p>
      </dgm:t>
    </dgm:pt>
    <dgm:pt modelId="{5A2FCCB9-42CA-DE46-9011-CAE576413A6B}">
      <dgm:prSet/>
      <dgm:spPr/>
      <dgm:t>
        <a:bodyPr/>
        <a:lstStyle/>
        <a:p>
          <a:r>
            <a:rPr lang="en-US" dirty="0"/>
            <a:t>FEB</a:t>
          </a:r>
        </a:p>
      </dgm:t>
    </dgm:pt>
    <dgm:pt modelId="{9F8BE891-AF05-BB48-8326-3EFF1408DF3A}" type="parTrans" cxnId="{283C7D93-AF72-3945-A524-FE7DDCFEEC06}">
      <dgm:prSet/>
      <dgm:spPr/>
      <dgm:t>
        <a:bodyPr/>
        <a:lstStyle/>
        <a:p>
          <a:endParaRPr lang="en-US"/>
        </a:p>
      </dgm:t>
    </dgm:pt>
    <dgm:pt modelId="{0380E17F-7AC1-4947-872F-2100A58FC78B}" type="sibTrans" cxnId="{283C7D93-AF72-3945-A524-FE7DDCFEEC06}">
      <dgm:prSet/>
      <dgm:spPr/>
      <dgm:t>
        <a:bodyPr/>
        <a:lstStyle/>
        <a:p>
          <a:endParaRPr lang="en-US"/>
        </a:p>
      </dgm:t>
    </dgm:pt>
    <dgm:pt modelId="{873920C9-D3D1-7545-A581-1FB1EE2C36C8}">
      <dgm:prSet/>
      <dgm:spPr/>
      <dgm:t>
        <a:bodyPr/>
        <a:lstStyle/>
        <a:p>
          <a:r>
            <a:rPr lang="en-US" dirty="0"/>
            <a:t>MAR</a:t>
          </a:r>
        </a:p>
      </dgm:t>
    </dgm:pt>
    <dgm:pt modelId="{DD600094-7588-B04D-A4E7-524FFA686FE3}" type="parTrans" cxnId="{1A3E93CB-750E-CC4A-9522-9602F00C6F24}">
      <dgm:prSet/>
      <dgm:spPr/>
      <dgm:t>
        <a:bodyPr/>
        <a:lstStyle/>
        <a:p>
          <a:endParaRPr lang="en-US"/>
        </a:p>
      </dgm:t>
    </dgm:pt>
    <dgm:pt modelId="{BB748555-47BC-AA48-8B1B-7DFD1B5DDFBE}" type="sibTrans" cxnId="{1A3E93CB-750E-CC4A-9522-9602F00C6F24}">
      <dgm:prSet/>
      <dgm:spPr/>
      <dgm:t>
        <a:bodyPr/>
        <a:lstStyle/>
        <a:p>
          <a:endParaRPr lang="en-US"/>
        </a:p>
      </dgm:t>
    </dgm:pt>
    <dgm:pt modelId="{C931502D-93E7-7043-8BA8-B533782DED67}">
      <dgm:prSet/>
      <dgm:spPr/>
      <dgm:t>
        <a:bodyPr/>
        <a:lstStyle/>
        <a:p>
          <a:r>
            <a:rPr lang="en-US" dirty="0"/>
            <a:t>APR</a:t>
          </a:r>
        </a:p>
      </dgm:t>
    </dgm:pt>
    <dgm:pt modelId="{AAC953D7-CA12-AA4B-A26B-22C381BCD9E4}" type="parTrans" cxnId="{C5FBD01D-C331-DA41-900F-4715A5C8D9A1}">
      <dgm:prSet/>
      <dgm:spPr/>
      <dgm:t>
        <a:bodyPr/>
        <a:lstStyle/>
        <a:p>
          <a:endParaRPr lang="en-US"/>
        </a:p>
      </dgm:t>
    </dgm:pt>
    <dgm:pt modelId="{018CC989-3208-3147-9977-3592F429786E}" type="sibTrans" cxnId="{C5FBD01D-C331-DA41-900F-4715A5C8D9A1}">
      <dgm:prSet/>
      <dgm:spPr/>
      <dgm:t>
        <a:bodyPr/>
        <a:lstStyle/>
        <a:p>
          <a:endParaRPr lang="en-US"/>
        </a:p>
      </dgm:t>
    </dgm:pt>
    <dgm:pt modelId="{324A96DB-67BC-7847-851E-F16519072BE2}" type="pres">
      <dgm:prSet presAssocID="{C599E676-12C7-434A-9AEB-E876FDAB19BA}" presName="Name0" presStyleCnt="0">
        <dgm:presLayoutVars>
          <dgm:dir/>
          <dgm:animLvl val="lvl"/>
          <dgm:resizeHandles val="exact"/>
        </dgm:presLayoutVars>
      </dgm:prSet>
      <dgm:spPr/>
    </dgm:pt>
    <dgm:pt modelId="{2F951CB1-BCCC-6946-8B44-F64AA1AF19B6}" type="pres">
      <dgm:prSet presAssocID="{2D915F24-6C64-914B-A9F0-2AE88D35BCD3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9223D152-63E9-FD4F-B12F-B51E1BFC7EFA}" type="pres">
      <dgm:prSet presAssocID="{236EBC2B-F4EA-984A-BED8-C5490E261EA2}" presName="parTxOnlySpace" presStyleCnt="0"/>
      <dgm:spPr/>
    </dgm:pt>
    <dgm:pt modelId="{5112E5CD-CA14-204C-A74D-8F249F80BF41}" type="pres">
      <dgm:prSet presAssocID="{4ABC3E23-0C4F-DA49-92F5-16AA191513D4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79FCEB0B-04A1-8642-90FC-B96F574CC7A4}" type="pres">
      <dgm:prSet presAssocID="{46F5E2C1-A30F-6949-A74C-4CE85BC85663}" presName="parTxOnlySpace" presStyleCnt="0"/>
      <dgm:spPr/>
    </dgm:pt>
    <dgm:pt modelId="{2ADCBE24-C54B-634F-BB58-D756A869422B}" type="pres">
      <dgm:prSet presAssocID="{D0200326-AAD5-2842-972F-8A16E9239E5D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904768D2-2177-6A40-9BD1-80861F299F49}" type="pres">
      <dgm:prSet presAssocID="{B9D1CCEE-1176-7845-80C6-33491801C55E}" presName="parTxOnlySpace" presStyleCnt="0"/>
      <dgm:spPr/>
    </dgm:pt>
    <dgm:pt modelId="{AFE5EC94-7CFE-4440-A734-61FF1B4F9666}" type="pres">
      <dgm:prSet presAssocID="{7127BFFF-6154-7F41-9A47-9AA205E31A3C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2182CC52-6C42-4745-9607-08A3464BD14E}" type="pres">
      <dgm:prSet presAssocID="{20062DB3-6920-F44E-8807-2FBF5B31CEDB}" presName="parTxOnlySpace" presStyleCnt="0"/>
      <dgm:spPr/>
    </dgm:pt>
    <dgm:pt modelId="{3CA6F62A-A198-434B-9657-2E70C54F803F}" type="pres">
      <dgm:prSet presAssocID="{5A2FCCB9-42CA-DE46-9011-CAE576413A6B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28033BD4-DF04-4C4B-AC12-466083713529}" type="pres">
      <dgm:prSet presAssocID="{0380E17F-7AC1-4947-872F-2100A58FC78B}" presName="parTxOnlySpace" presStyleCnt="0"/>
      <dgm:spPr/>
    </dgm:pt>
    <dgm:pt modelId="{0C74FD36-F115-5C43-A0F9-BD05A77C850F}" type="pres">
      <dgm:prSet presAssocID="{873920C9-D3D1-7545-A581-1FB1EE2C36C8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737085E3-F89D-5A42-B03B-AE018615D522}" type="pres">
      <dgm:prSet presAssocID="{BB748555-47BC-AA48-8B1B-7DFD1B5DDFBE}" presName="parTxOnlySpace" presStyleCnt="0"/>
      <dgm:spPr/>
    </dgm:pt>
    <dgm:pt modelId="{E0A9B8FF-B650-B141-9AD4-48531FB1CE1A}" type="pres">
      <dgm:prSet presAssocID="{C931502D-93E7-7043-8BA8-B533782DED67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2947D608-B8E8-6343-84E8-EE6630BE1906}" type="presOf" srcId="{873920C9-D3D1-7545-A581-1FB1EE2C36C8}" destId="{0C74FD36-F115-5C43-A0F9-BD05A77C850F}" srcOrd="0" destOrd="0" presId="urn:microsoft.com/office/officeart/2005/8/layout/chevron1"/>
    <dgm:cxn modelId="{E45CAA10-0C0E-2540-9F99-5F513C597AB5}" type="presOf" srcId="{4ABC3E23-0C4F-DA49-92F5-16AA191513D4}" destId="{5112E5CD-CA14-204C-A74D-8F249F80BF41}" srcOrd="0" destOrd="0" presId="urn:microsoft.com/office/officeart/2005/8/layout/chevron1"/>
    <dgm:cxn modelId="{C5FBD01D-C331-DA41-900F-4715A5C8D9A1}" srcId="{C599E676-12C7-434A-9AEB-E876FDAB19BA}" destId="{C931502D-93E7-7043-8BA8-B533782DED67}" srcOrd="6" destOrd="0" parTransId="{AAC953D7-CA12-AA4B-A26B-22C381BCD9E4}" sibTransId="{018CC989-3208-3147-9977-3592F429786E}"/>
    <dgm:cxn modelId="{A8B5FB1D-15F2-9A41-A4BC-FF37C6738CB6}" type="presOf" srcId="{2D915F24-6C64-914B-A9F0-2AE88D35BCD3}" destId="{2F951CB1-BCCC-6946-8B44-F64AA1AF19B6}" srcOrd="0" destOrd="0" presId="urn:microsoft.com/office/officeart/2005/8/layout/chevron1"/>
    <dgm:cxn modelId="{C8EF961F-E1A9-0148-AFB9-A333AB9511A2}" type="presOf" srcId="{D0200326-AAD5-2842-972F-8A16E9239E5D}" destId="{2ADCBE24-C54B-634F-BB58-D756A869422B}" srcOrd="0" destOrd="0" presId="urn:microsoft.com/office/officeart/2005/8/layout/chevron1"/>
    <dgm:cxn modelId="{6A578957-7027-4F4F-BFD5-6EE5EAB1452C}" srcId="{C599E676-12C7-434A-9AEB-E876FDAB19BA}" destId="{D0200326-AAD5-2842-972F-8A16E9239E5D}" srcOrd="2" destOrd="0" parTransId="{BB2D8F6C-A771-6D44-9927-AF5B572940DC}" sibTransId="{B9D1CCEE-1176-7845-80C6-33491801C55E}"/>
    <dgm:cxn modelId="{80829B5C-571D-CE4A-916E-C9AC442BD1F9}" srcId="{C599E676-12C7-434A-9AEB-E876FDAB19BA}" destId="{7127BFFF-6154-7F41-9A47-9AA205E31A3C}" srcOrd="3" destOrd="0" parTransId="{358BFC41-6A6F-604F-A1A7-52E586FEC992}" sibTransId="{20062DB3-6920-F44E-8807-2FBF5B31CEDB}"/>
    <dgm:cxn modelId="{E16F8A67-7D02-0F43-B04C-575E1B5F0520}" srcId="{C599E676-12C7-434A-9AEB-E876FDAB19BA}" destId="{2D915F24-6C64-914B-A9F0-2AE88D35BCD3}" srcOrd="0" destOrd="0" parTransId="{2A87FF43-F9A3-C845-966E-2C3F94CD85F9}" sibTransId="{236EBC2B-F4EA-984A-BED8-C5490E261EA2}"/>
    <dgm:cxn modelId="{2221AA6F-58CF-C144-872A-07057A5D0B22}" type="presOf" srcId="{5A2FCCB9-42CA-DE46-9011-CAE576413A6B}" destId="{3CA6F62A-A198-434B-9657-2E70C54F803F}" srcOrd="0" destOrd="0" presId="urn:microsoft.com/office/officeart/2005/8/layout/chevron1"/>
    <dgm:cxn modelId="{D53EC770-72AF-7348-8129-FBD0B81C265A}" type="presOf" srcId="{C931502D-93E7-7043-8BA8-B533782DED67}" destId="{E0A9B8FF-B650-B141-9AD4-48531FB1CE1A}" srcOrd="0" destOrd="0" presId="urn:microsoft.com/office/officeart/2005/8/layout/chevron1"/>
    <dgm:cxn modelId="{D4DD3E8D-69B8-4A45-82F0-1BC55AFD4D9C}" srcId="{C599E676-12C7-434A-9AEB-E876FDAB19BA}" destId="{4ABC3E23-0C4F-DA49-92F5-16AA191513D4}" srcOrd="1" destOrd="0" parTransId="{2DD48D46-6906-4640-AEB2-60D14D51D1F8}" sibTransId="{46F5E2C1-A30F-6949-A74C-4CE85BC85663}"/>
    <dgm:cxn modelId="{283C7D93-AF72-3945-A524-FE7DDCFEEC06}" srcId="{C599E676-12C7-434A-9AEB-E876FDAB19BA}" destId="{5A2FCCB9-42CA-DE46-9011-CAE576413A6B}" srcOrd="4" destOrd="0" parTransId="{9F8BE891-AF05-BB48-8326-3EFF1408DF3A}" sibTransId="{0380E17F-7AC1-4947-872F-2100A58FC78B}"/>
    <dgm:cxn modelId="{AD4BD7B9-4CFE-D048-B6FE-BDD22BA51C48}" type="presOf" srcId="{C599E676-12C7-434A-9AEB-E876FDAB19BA}" destId="{324A96DB-67BC-7847-851E-F16519072BE2}" srcOrd="0" destOrd="0" presId="urn:microsoft.com/office/officeart/2005/8/layout/chevron1"/>
    <dgm:cxn modelId="{1A3E93CB-750E-CC4A-9522-9602F00C6F24}" srcId="{C599E676-12C7-434A-9AEB-E876FDAB19BA}" destId="{873920C9-D3D1-7545-A581-1FB1EE2C36C8}" srcOrd="5" destOrd="0" parTransId="{DD600094-7588-B04D-A4E7-524FFA686FE3}" sibTransId="{BB748555-47BC-AA48-8B1B-7DFD1B5DDFBE}"/>
    <dgm:cxn modelId="{72131DFF-3B48-4A4A-A5D8-8AD99A4BF2FA}" type="presOf" srcId="{7127BFFF-6154-7F41-9A47-9AA205E31A3C}" destId="{AFE5EC94-7CFE-4440-A734-61FF1B4F9666}" srcOrd="0" destOrd="0" presId="urn:microsoft.com/office/officeart/2005/8/layout/chevron1"/>
    <dgm:cxn modelId="{447B3945-3C8A-D647-93AC-761D02C6C619}" type="presParOf" srcId="{324A96DB-67BC-7847-851E-F16519072BE2}" destId="{2F951CB1-BCCC-6946-8B44-F64AA1AF19B6}" srcOrd="0" destOrd="0" presId="urn:microsoft.com/office/officeart/2005/8/layout/chevron1"/>
    <dgm:cxn modelId="{42EFF803-484D-8B45-9BFA-B8B860D7FA45}" type="presParOf" srcId="{324A96DB-67BC-7847-851E-F16519072BE2}" destId="{9223D152-63E9-FD4F-B12F-B51E1BFC7EFA}" srcOrd="1" destOrd="0" presId="urn:microsoft.com/office/officeart/2005/8/layout/chevron1"/>
    <dgm:cxn modelId="{1413FE7F-A1B0-EF45-943C-C7F2375A2B68}" type="presParOf" srcId="{324A96DB-67BC-7847-851E-F16519072BE2}" destId="{5112E5CD-CA14-204C-A74D-8F249F80BF41}" srcOrd="2" destOrd="0" presId="urn:microsoft.com/office/officeart/2005/8/layout/chevron1"/>
    <dgm:cxn modelId="{AC6DF6AD-4A1D-A342-963F-B6354C305272}" type="presParOf" srcId="{324A96DB-67BC-7847-851E-F16519072BE2}" destId="{79FCEB0B-04A1-8642-90FC-B96F574CC7A4}" srcOrd="3" destOrd="0" presId="urn:microsoft.com/office/officeart/2005/8/layout/chevron1"/>
    <dgm:cxn modelId="{109DFE1F-18EE-B44A-934F-B4419AD2465A}" type="presParOf" srcId="{324A96DB-67BC-7847-851E-F16519072BE2}" destId="{2ADCBE24-C54B-634F-BB58-D756A869422B}" srcOrd="4" destOrd="0" presId="urn:microsoft.com/office/officeart/2005/8/layout/chevron1"/>
    <dgm:cxn modelId="{7F0E744F-A122-3F4A-9DF4-842F6638A4BA}" type="presParOf" srcId="{324A96DB-67BC-7847-851E-F16519072BE2}" destId="{904768D2-2177-6A40-9BD1-80861F299F49}" srcOrd="5" destOrd="0" presId="urn:microsoft.com/office/officeart/2005/8/layout/chevron1"/>
    <dgm:cxn modelId="{758A2414-6D45-424B-91F7-45F4B4D5F3F2}" type="presParOf" srcId="{324A96DB-67BC-7847-851E-F16519072BE2}" destId="{AFE5EC94-7CFE-4440-A734-61FF1B4F9666}" srcOrd="6" destOrd="0" presId="urn:microsoft.com/office/officeart/2005/8/layout/chevron1"/>
    <dgm:cxn modelId="{712DD0C3-CE51-5848-A617-7D23A1CCC89C}" type="presParOf" srcId="{324A96DB-67BC-7847-851E-F16519072BE2}" destId="{2182CC52-6C42-4745-9607-08A3464BD14E}" srcOrd="7" destOrd="0" presId="urn:microsoft.com/office/officeart/2005/8/layout/chevron1"/>
    <dgm:cxn modelId="{013D6447-A607-184C-AF2E-EE76EB83D419}" type="presParOf" srcId="{324A96DB-67BC-7847-851E-F16519072BE2}" destId="{3CA6F62A-A198-434B-9657-2E70C54F803F}" srcOrd="8" destOrd="0" presId="urn:microsoft.com/office/officeart/2005/8/layout/chevron1"/>
    <dgm:cxn modelId="{462C4A8D-8EFB-8142-A011-9254B5E4B0CC}" type="presParOf" srcId="{324A96DB-67BC-7847-851E-F16519072BE2}" destId="{28033BD4-DF04-4C4B-AC12-466083713529}" srcOrd="9" destOrd="0" presId="urn:microsoft.com/office/officeart/2005/8/layout/chevron1"/>
    <dgm:cxn modelId="{CC52AF07-95F6-8242-96E4-A2C84DC59D4A}" type="presParOf" srcId="{324A96DB-67BC-7847-851E-F16519072BE2}" destId="{0C74FD36-F115-5C43-A0F9-BD05A77C850F}" srcOrd="10" destOrd="0" presId="urn:microsoft.com/office/officeart/2005/8/layout/chevron1"/>
    <dgm:cxn modelId="{B9DAD7B3-EFDB-DF43-9513-8E3C4C81BD44}" type="presParOf" srcId="{324A96DB-67BC-7847-851E-F16519072BE2}" destId="{737085E3-F89D-5A42-B03B-AE018615D522}" srcOrd="11" destOrd="0" presId="urn:microsoft.com/office/officeart/2005/8/layout/chevron1"/>
    <dgm:cxn modelId="{FAD04B92-7699-BE4E-9F16-C4F96EDFC4BE}" type="presParOf" srcId="{324A96DB-67BC-7847-851E-F16519072BE2}" destId="{E0A9B8FF-B650-B141-9AD4-48531FB1CE1A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951CB1-BCCC-6946-8B44-F64AA1AF19B6}">
      <dsp:nvSpPr>
        <dsp:cNvPr id="0" name=""/>
        <dsp:cNvSpPr/>
      </dsp:nvSpPr>
      <dsp:spPr>
        <a:xfrm>
          <a:off x="0" y="429415"/>
          <a:ext cx="1681946" cy="672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OCT</a:t>
          </a:r>
          <a:endParaRPr lang="en-US" sz="3300" kern="1200" dirty="0"/>
        </a:p>
      </dsp:txBody>
      <dsp:txXfrm>
        <a:off x="336389" y="429415"/>
        <a:ext cx="1009168" cy="672778"/>
      </dsp:txXfrm>
    </dsp:sp>
    <dsp:sp modelId="{5112E5CD-CA14-204C-A74D-8F249F80BF41}">
      <dsp:nvSpPr>
        <dsp:cNvPr id="0" name=""/>
        <dsp:cNvSpPr/>
      </dsp:nvSpPr>
      <dsp:spPr>
        <a:xfrm>
          <a:off x="1513751" y="429415"/>
          <a:ext cx="1681946" cy="672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NOV</a:t>
          </a:r>
        </a:p>
      </dsp:txBody>
      <dsp:txXfrm>
        <a:off x="1850140" y="429415"/>
        <a:ext cx="1009168" cy="672778"/>
      </dsp:txXfrm>
    </dsp:sp>
    <dsp:sp modelId="{2ADCBE24-C54B-634F-BB58-D756A869422B}">
      <dsp:nvSpPr>
        <dsp:cNvPr id="0" name=""/>
        <dsp:cNvSpPr/>
      </dsp:nvSpPr>
      <dsp:spPr>
        <a:xfrm>
          <a:off x="3027503" y="429415"/>
          <a:ext cx="1681946" cy="672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DEC</a:t>
          </a:r>
        </a:p>
      </dsp:txBody>
      <dsp:txXfrm>
        <a:off x="3363892" y="429415"/>
        <a:ext cx="1009168" cy="672778"/>
      </dsp:txXfrm>
    </dsp:sp>
    <dsp:sp modelId="{AFE5EC94-7CFE-4440-A734-61FF1B4F9666}">
      <dsp:nvSpPr>
        <dsp:cNvPr id="0" name=""/>
        <dsp:cNvSpPr/>
      </dsp:nvSpPr>
      <dsp:spPr>
        <a:xfrm>
          <a:off x="4541254" y="429415"/>
          <a:ext cx="1681946" cy="672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JAN</a:t>
          </a:r>
        </a:p>
      </dsp:txBody>
      <dsp:txXfrm>
        <a:off x="4877643" y="429415"/>
        <a:ext cx="1009168" cy="672778"/>
      </dsp:txXfrm>
    </dsp:sp>
    <dsp:sp modelId="{3CA6F62A-A198-434B-9657-2E70C54F803F}">
      <dsp:nvSpPr>
        <dsp:cNvPr id="0" name=""/>
        <dsp:cNvSpPr/>
      </dsp:nvSpPr>
      <dsp:spPr>
        <a:xfrm>
          <a:off x="6055006" y="429415"/>
          <a:ext cx="1681946" cy="672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FEB</a:t>
          </a:r>
        </a:p>
      </dsp:txBody>
      <dsp:txXfrm>
        <a:off x="6391395" y="429415"/>
        <a:ext cx="1009168" cy="672778"/>
      </dsp:txXfrm>
    </dsp:sp>
    <dsp:sp modelId="{0C74FD36-F115-5C43-A0F9-BD05A77C850F}">
      <dsp:nvSpPr>
        <dsp:cNvPr id="0" name=""/>
        <dsp:cNvSpPr/>
      </dsp:nvSpPr>
      <dsp:spPr>
        <a:xfrm>
          <a:off x="7568758" y="429415"/>
          <a:ext cx="1681946" cy="672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MAR</a:t>
          </a:r>
        </a:p>
      </dsp:txBody>
      <dsp:txXfrm>
        <a:off x="7905147" y="429415"/>
        <a:ext cx="1009168" cy="672778"/>
      </dsp:txXfrm>
    </dsp:sp>
    <dsp:sp modelId="{E0A9B8FF-B650-B141-9AD4-48531FB1CE1A}">
      <dsp:nvSpPr>
        <dsp:cNvPr id="0" name=""/>
        <dsp:cNvSpPr/>
      </dsp:nvSpPr>
      <dsp:spPr>
        <a:xfrm>
          <a:off x="9082509" y="429415"/>
          <a:ext cx="1681946" cy="6727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APR</a:t>
          </a:r>
        </a:p>
      </dsp:txBody>
      <dsp:txXfrm>
        <a:off x="9418898" y="429415"/>
        <a:ext cx="1009168" cy="672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5D7576-84F6-629A-0813-6C3CAAC9BC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32873-FC1B-3999-DB32-1EE12A92B2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EE637-BED5-ED49-933A-AF5672A15F1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17BA0-BFE3-05B3-AFA8-9061335270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03543A-6C96-32AD-598F-3A3A6B82EE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C31A50-3F89-D541-B76C-A06B9FA16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479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3B8CF-26FF-4A40-8099-5B5CEC7EAD6D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D4200-32C1-6E4C-A16C-504EDEFDF5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924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Quite proud of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ED4200-32C1-6E4C-A16C-504EDEFDF5C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21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DC7B14-5E1D-F04C-8AF0-EDAC6411A91C}"/>
              </a:ext>
            </a:extLst>
          </p:cNvPr>
          <p:cNvSpPr txBox="1"/>
          <p:nvPr userDrawn="1"/>
        </p:nvSpPr>
        <p:spPr>
          <a:xfrm>
            <a:off x="0" y="2341178"/>
            <a:ext cx="88602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b="1" i="0" baseline="0" dirty="0">
                <a:solidFill>
                  <a:srgbClr val="DCA83C"/>
                </a:solidFill>
                <a:latin typeface="Calibri" panose="020F0502020204030204" pitchFamily="34" charset="0"/>
              </a:rPr>
              <a:t>DARK COVER </a:t>
            </a:r>
          </a:p>
          <a:p>
            <a:pPr lvl="0" algn="ctr"/>
            <a:r>
              <a:rPr lang="en-US" sz="6000" b="1" i="0" baseline="0" dirty="0">
                <a:solidFill>
                  <a:srgbClr val="DCA83C"/>
                </a:solidFill>
                <a:latin typeface="Calibri" panose="020F0502020204030204" pitchFamily="34" charset="0"/>
              </a:rPr>
              <a:t>OPTIONS  (FULL)</a:t>
            </a:r>
          </a:p>
        </p:txBody>
      </p:sp>
      <p:sp>
        <p:nvSpPr>
          <p:cNvPr id="3" name="Striped Right Arrow 2">
            <a:extLst>
              <a:ext uri="{FF2B5EF4-FFF2-40B4-BE49-F238E27FC236}">
                <a16:creationId xmlns:a16="http://schemas.microsoft.com/office/drawing/2014/main" id="{A7497156-42C9-D441-B25E-BCCBB30CEE63}"/>
              </a:ext>
            </a:extLst>
          </p:cNvPr>
          <p:cNvSpPr/>
          <p:nvPr userDrawn="1"/>
        </p:nvSpPr>
        <p:spPr>
          <a:xfrm>
            <a:off x="8177048" y="2341178"/>
            <a:ext cx="4014952" cy="217564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DCA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68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- No D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1135799-4731-6C46-AC3B-28577BFB00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6021" y="2374905"/>
            <a:ext cx="7893049" cy="137001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3600" b="1" i="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16 x 9 Widescreen example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6076F-333F-7F4E-963A-6274C372E8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6021" y="5019680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 i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711862-E8E1-E147-A552-01650F874E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5405" y="5355451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 i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4B9A4-6F9E-1C45-BB76-E0B58BB525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6021" y="3744913"/>
            <a:ext cx="7893049" cy="819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764452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- Horiz D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1135799-4731-6C46-AC3B-28577BFB00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6021" y="2374905"/>
            <a:ext cx="7893049" cy="137001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3600" b="1" i="0" cap="all" spc="200" baseline="0">
                <a:solidFill>
                  <a:srgbClr val="D5A845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6076F-333F-7F4E-963A-6274C372E8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6021" y="5019680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 i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711862-E8E1-E147-A552-01650F874E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5405" y="5355451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 i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C9A45-71FB-A84A-B778-9963C83B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0544" y="301752"/>
            <a:ext cx="508000" cy="1397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07004-E938-1040-9D5F-1B97B513DF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2607" y="274320"/>
            <a:ext cx="3645408" cy="19202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050" b="1" i="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Faculty / Department / Office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1C31B1B-3D77-3345-80F1-A9F7F84F5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6021" y="3744913"/>
            <a:ext cx="7893049" cy="819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66640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- Vert D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1135799-4731-6C46-AC3B-28577BFB00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6021" y="2374905"/>
            <a:ext cx="7893049" cy="137001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3600" b="1" i="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6076F-333F-7F4E-963A-6274C372E8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6021" y="5019680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 i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711862-E8E1-E147-A552-01650F874E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5405" y="5355451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 i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E727CF-EEAE-B04E-967B-C7C73F47D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025" y="435065"/>
            <a:ext cx="186267" cy="139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2F993E-6719-9B46-AD7B-D0A8483130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34097" y="1079080"/>
            <a:ext cx="186267" cy="13970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F4FA135-19D5-3E4B-8807-DF6813DD1DB8}"/>
              </a:ext>
            </a:extLst>
          </p:cNvPr>
          <p:cNvCxnSpPr/>
          <p:nvPr userDrawn="1"/>
        </p:nvCxnSpPr>
        <p:spPr>
          <a:xfrm>
            <a:off x="9837685" y="651423"/>
            <a:ext cx="1306755" cy="0"/>
          </a:xfrm>
          <a:prstGeom prst="line">
            <a:avLst/>
          </a:prstGeom>
          <a:noFill/>
          <a:ln w="6350" cap="flat" cmpd="sng" algn="ctr">
            <a:solidFill>
              <a:srgbClr val="B1CD49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99ACA2-B8C4-274F-A9DD-2E8E2F21DC7B}"/>
              </a:ext>
            </a:extLst>
          </p:cNvPr>
          <p:cNvCxnSpPr/>
          <p:nvPr userDrawn="1"/>
        </p:nvCxnSpPr>
        <p:spPr>
          <a:xfrm>
            <a:off x="9837685" y="982125"/>
            <a:ext cx="1306755" cy="0"/>
          </a:xfrm>
          <a:prstGeom prst="line">
            <a:avLst/>
          </a:prstGeom>
          <a:noFill/>
          <a:ln w="6350" cap="flat" cmpd="sng" algn="ctr">
            <a:solidFill>
              <a:srgbClr val="B1CD49">
                <a:lumMod val="50000"/>
              </a:srgbClr>
            </a:solidFill>
            <a:prstDash val="solid"/>
            <a:miter lim="800000"/>
          </a:ln>
          <a:effectLst/>
        </p:spPr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E5C5EAE2-201C-5942-9CF1-C09BD72588C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27025" y="746837"/>
            <a:ext cx="186267" cy="1397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B9975-857D-5547-8BDD-EAADB9FEAE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7683" y="417938"/>
            <a:ext cx="1816608" cy="16849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Faculty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09D250A-B25E-6649-AB4C-180B3A4EA1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7683" y="733363"/>
            <a:ext cx="1816608" cy="16849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960B9C6-8EB9-E744-A6A0-4B52C30B94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7683" y="1058690"/>
            <a:ext cx="1816608" cy="16849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 cap="all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Partner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1E648F5-D2C9-8B44-8B4B-CB813E4477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6021" y="3744913"/>
            <a:ext cx="7893049" cy="819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2214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DC7B14-5E1D-F04C-8AF0-EDAC6411A91C}"/>
              </a:ext>
            </a:extLst>
          </p:cNvPr>
          <p:cNvSpPr txBox="1"/>
          <p:nvPr userDrawn="1"/>
        </p:nvSpPr>
        <p:spPr>
          <a:xfrm>
            <a:off x="0" y="2341178"/>
            <a:ext cx="88602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b="1" i="0" baseline="0" dirty="0">
                <a:solidFill>
                  <a:srgbClr val="DCA83C"/>
                </a:solidFill>
                <a:latin typeface="Calibri" panose="020F0502020204030204" pitchFamily="34" charset="0"/>
              </a:rPr>
              <a:t>LIGHT COVER </a:t>
            </a:r>
          </a:p>
          <a:p>
            <a:pPr lvl="0" algn="ctr"/>
            <a:r>
              <a:rPr lang="en-US" sz="6000" b="1" i="0" baseline="0" dirty="0">
                <a:solidFill>
                  <a:srgbClr val="DCA83C"/>
                </a:solidFill>
                <a:latin typeface="Calibri" panose="020F0502020204030204" pitchFamily="34" charset="0"/>
              </a:rPr>
              <a:t>OPTIONS  (FULL)</a:t>
            </a:r>
          </a:p>
        </p:txBody>
      </p:sp>
      <p:sp>
        <p:nvSpPr>
          <p:cNvPr id="3" name="Striped Right Arrow 2">
            <a:extLst>
              <a:ext uri="{FF2B5EF4-FFF2-40B4-BE49-F238E27FC236}">
                <a16:creationId xmlns:a16="http://schemas.microsoft.com/office/drawing/2014/main" id="{A7497156-42C9-D441-B25E-BCCBB30CEE63}"/>
              </a:ext>
            </a:extLst>
          </p:cNvPr>
          <p:cNvSpPr/>
          <p:nvPr userDrawn="1"/>
        </p:nvSpPr>
        <p:spPr>
          <a:xfrm>
            <a:off x="8177048" y="2341178"/>
            <a:ext cx="4014952" cy="217564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DCA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29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- No D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1135799-4731-6C46-AC3B-28577BFB00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6021" y="2374905"/>
            <a:ext cx="7893049" cy="137001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 i="0" cap="all" spc="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6076F-333F-7F4E-963A-6274C372E8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6021" y="5019680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 i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711862-E8E1-E147-A552-01650F874E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5405" y="5355451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 i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4B9A4-6F9E-1C45-BB76-E0B58BB525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6021" y="3744913"/>
            <a:ext cx="7893049" cy="819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9147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- Horiz D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1135799-4731-6C46-AC3B-28577BFB00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6021" y="2374905"/>
            <a:ext cx="7893049" cy="137001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 i="0" cap="all" spc="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6076F-333F-7F4E-963A-6274C372E8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6021" y="5019680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 i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711862-E8E1-E147-A552-01650F874E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5405" y="5355451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 i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6C9A45-71FB-A84A-B778-9963C83B73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0544" y="301752"/>
            <a:ext cx="381000" cy="1397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707004-E938-1040-9D5F-1B97B513DF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12607" y="274320"/>
            <a:ext cx="3645408" cy="19202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1050" b="1" i="0" cap="all" baseline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Faculty / Department / Office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1C31B1B-3D77-3345-80F1-A9F7F84F5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66021" y="3744913"/>
            <a:ext cx="7893049" cy="819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096995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- Vert D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1135799-4731-6C46-AC3B-28577BFB00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66021" y="2374905"/>
            <a:ext cx="7893049" cy="1370013"/>
          </a:xfrm>
          <a:prstGeom prst="rect">
            <a:avLst/>
          </a:prstGeom>
        </p:spPr>
        <p:txBody>
          <a:bodyPr anchor="b"/>
          <a:lstStyle>
            <a:lvl1pPr marL="0" indent="0">
              <a:buFontTx/>
              <a:buNone/>
              <a:defRPr sz="4000" b="1" i="0" cap="all" spc="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A6F6076F-333F-7F4E-963A-6274C372E8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6021" y="5019680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400" b="1" i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F711862-E8E1-E147-A552-01650F874E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5405" y="5355451"/>
            <a:ext cx="7893049" cy="28782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 i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5E727CF-EEAE-B04E-967B-C7C73F47D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025" y="435065"/>
            <a:ext cx="139700" cy="139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E2F993E-6719-9B46-AD7B-D0A8483130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34097" y="1079080"/>
            <a:ext cx="139700" cy="13970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F4FA135-19D5-3E4B-8807-DF6813DD1DB8}"/>
              </a:ext>
            </a:extLst>
          </p:cNvPr>
          <p:cNvCxnSpPr/>
          <p:nvPr userDrawn="1"/>
        </p:nvCxnSpPr>
        <p:spPr>
          <a:xfrm>
            <a:off x="9837685" y="651423"/>
            <a:ext cx="1306755" cy="0"/>
          </a:xfrm>
          <a:prstGeom prst="line">
            <a:avLst/>
          </a:prstGeom>
          <a:noFill/>
          <a:ln w="6350" cap="flat" cmpd="sng" algn="ctr">
            <a:solidFill>
              <a:srgbClr val="B1CD49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099ACA2-B8C4-274F-A9DD-2E8E2F21DC7B}"/>
              </a:ext>
            </a:extLst>
          </p:cNvPr>
          <p:cNvCxnSpPr/>
          <p:nvPr userDrawn="1"/>
        </p:nvCxnSpPr>
        <p:spPr>
          <a:xfrm>
            <a:off x="9837685" y="982125"/>
            <a:ext cx="1306755" cy="0"/>
          </a:xfrm>
          <a:prstGeom prst="line">
            <a:avLst/>
          </a:prstGeom>
          <a:noFill/>
          <a:ln w="6350" cap="flat" cmpd="sng" algn="ctr">
            <a:solidFill>
              <a:srgbClr val="B1CD49">
                <a:lumMod val="50000"/>
              </a:srgbClr>
            </a:solidFill>
            <a:prstDash val="solid"/>
            <a:miter lim="800000"/>
          </a:ln>
          <a:effectLst/>
        </p:spPr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E5C5EAE2-201C-5942-9CF1-C09BD72588C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27025" y="746837"/>
            <a:ext cx="139700" cy="1397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B9975-857D-5547-8BDD-EAADB9FEAE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7683" y="417938"/>
            <a:ext cx="1816608" cy="16849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 cap="all" baseline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Faculty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09D250A-B25E-6649-AB4C-180B3A4EA1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37683" y="733363"/>
            <a:ext cx="1816608" cy="16849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 cap="all" baseline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960B9C6-8EB9-E744-A6A0-4B52C30B94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37683" y="1058690"/>
            <a:ext cx="1816608" cy="168496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900" b="1" i="0" cap="all" baseline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Partner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1E648F5-D2C9-8B44-8B4B-CB813E4477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66021" y="3744913"/>
            <a:ext cx="7893049" cy="819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4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850427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B52E1AB2-79A2-B645-ADA2-CB83F6F88934}"/>
              </a:ext>
            </a:extLst>
          </p:cNvPr>
          <p:cNvSpPr txBox="1">
            <a:spLocks/>
          </p:cNvSpPr>
          <p:nvPr userDrawn="1"/>
        </p:nvSpPr>
        <p:spPr>
          <a:xfrm>
            <a:off x="7032909" y="6415908"/>
            <a:ext cx="4296065" cy="1903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sz="800" b="1" i="0" spc="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UNIVERSITY AS IT’S MEANT TO BE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2BBCFF-A5E0-C24F-9A32-473467030E48}"/>
              </a:ext>
            </a:extLst>
          </p:cNvPr>
          <p:cNvSpPr txBox="1"/>
          <p:nvPr userDrawn="1"/>
        </p:nvSpPr>
        <p:spPr>
          <a:xfrm>
            <a:off x="294293" y="2921167"/>
            <a:ext cx="7882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b="1" i="0" baseline="0" dirty="0">
                <a:solidFill>
                  <a:schemeClr val="tx1"/>
                </a:solidFill>
                <a:latin typeface="Calibri" panose="020F0502020204030204" pitchFamily="34" charset="0"/>
              </a:rPr>
              <a:t>INSIDE PAGE LAYOUTS</a:t>
            </a:r>
          </a:p>
        </p:txBody>
      </p:sp>
      <p:sp>
        <p:nvSpPr>
          <p:cNvPr id="15" name="Striped Right Arrow 14">
            <a:extLst>
              <a:ext uri="{FF2B5EF4-FFF2-40B4-BE49-F238E27FC236}">
                <a16:creationId xmlns:a16="http://schemas.microsoft.com/office/drawing/2014/main" id="{7D043B80-F8DB-0A4D-8755-BF356AFCB4AB}"/>
              </a:ext>
            </a:extLst>
          </p:cNvPr>
          <p:cNvSpPr/>
          <p:nvPr userDrawn="1"/>
        </p:nvSpPr>
        <p:spPr>
          <a:xfrm>
            <a:off x="8177048" y="2341178"/>
            <a:ext cx="4014952" cy="2175642"/>
          </a:xfrm>
          <a:prstGeom prst="strip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304179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ubtitle - Content 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48E8C-B0D7-5940-8C75-1B8F8A077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30" y="960120"/>
            <a:ext cx="10143065" cy="1133856"/>
          </a:xfrm>
          <a:prstGeom prst="rect">
            <a:avLst/>
          </a:prstGeom>
        </p:spPr>
        <p:txBody>
          <a:bodyPr anchor="b"/>
          <a:lstStyle>
            <a:lvl1pPr>
              <a:defRPr sz="3200" b="1" i="0"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13A90-85D2-7747-8F98-CB10DEC039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769" y="2093918"/>
            <a:ext cx="10143067" cy="593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347F14-5283-BE4E-ACB4-B491379AC7D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57769" y="2687643"/>
            <a:ext cx="10143067" cy="35893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800" b="1" i="0">
                <a:latin typeface="Calibri" panose="020F0502020204030204" pitchFamily="34" charset="0"/>
              </a:defRPr>
            </a:lvl1pPr>
            <a:lvl2pPr>
              <a:defRPr sz="2000">
                <a:latin typeface="Montserrat" pitchFamily="2" charset="77"/>
              </a:defRPr>
            </a:lvl2pPr>
            <a:lvl3pPr>
              <a:defRPr>
                <a:latin typeface="Montserrat" pitchFamily="2" charset="77"/>
              </a:defRPr>
            </a:lvl3pPr>
            <a:lvl4pPr>
              <a:defRPr>
                <a:latin typeface="Montserrat" pitchFamily="2" charset="77"/>
              </a:defRPr>
            </a:lvl4pPr>
            <a:lvl5pPr>
              <a:defRPr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add body – no bullets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59707C-AF1D-2747-A40B-6DF75446B89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57428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88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ubtitle -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48E8C-B0D7-5940-8C75-1B8F8A077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2828" y="960120"/>
            <a:ext cx="10143405" cy="1133856"/>
          </a:xfrm>
          <a:prstGeom prst="rect">
            <a:avLst/>
          </a:prstGeom>
        </p:spPr>
        <p:txBody>
          <a:bodyPr anchor="b"/>
          <a:lstStyle>
            <a:lvl1pPr>
              <a:defRPr sz="3200" b="1" i="0" spc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13A90-85D2-7747-8F98-CB10DEC039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169" y="2093918"/>
            <a:ext cx="10143067" cy="5937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D347F14-5283-BE4E-ACB4-B491379AC7D3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83169" y="2687643"/>
            <a:ext cx="10143067" cy="3589337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800" b="0" i="0">
                <a:latin typeface="Calibri" panose="020F0502020204030204" pitchFamily="34" charset="0"/>
              </a:defRPr>
            </a:lvl1pPr>
            <a:lvl2pPr>
              <a:defRPr sz="1600" b="0" i="0">
                <a:latin typeface="Calibri" panose="020F0502020204030204" pitchFamily="34" charset="0"/>
              </a:defRPr>
            </a:lvl2pPr>
            <a:lvl3pPr>
              <a:defRPr sz="1400" b="0" i="0" baseline="0">
                <a:latin typeface="Calibri" panose="020F0502020204030204" pitchFamily="34" charset="0"/>
              </a:defRPr>
            </a:lvl3pPr>
            <a:lvl4pPr>
              <a:defRPr sz="1200" b="0" i="0">
                <a:latin typeface="Calibri" panose="020F0502020204030204" pitchFamily="34" charset="0"/>
              </a:defRPr>
            </a:lvl4pPr>
            <a:lvl5pPr>
              <a:defRPr sz="1100" b="0" i="0"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add body – bullets</a:t>
            </a:r>
          </a:p>
          <a:p>
            <a:pPr lvl="1"/>
            <a:r>
              <a:rPr lang="en-US" sz="1600" dirty="0"/>
              <a:t>Second level</a:t>
            </a:r>
          </a:p>
          <a:p>
            <a:pPr lvl="2"/>
            <a:r>
              <a:rPr lang="en-US" sz="1400" dirty="0"/>
              <a:t>Third level</a:t>
            </a:r>
          </a:p>
          <a:p>
            <a:pPr lvl="3"/>
            <a:r>
              <a:rPr lang="en-US" sz="1200" dirty="0"/>
              <a:t>Fourth  level</a:t>
            </a:r>
          </a:p>
          <a:p>
            <a:pPr lvl="4"/>
            <a:r>
              <a:rPr lang="en-US" sz="1100" dirty="0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A56F21-C0AE-A24E-9518-1ED9760E2FB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82828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313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- objec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D1018E-C64A-AF48-9E6B-132DB65FDC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99008" y="1527048"/>
            <a:ext cx="5498592" cy="2880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object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71B070-5441-EC4A-8034-CBEB26761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5872" y="2110686"/>
            <a:ext cx="5259797" cy="58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D161C1-2A6C-1D44-A99B-FBFF03996F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4541" y="2707365"/>
            <a:ext cx="5261128" cy="3170529"/>
          </a:xfrm>
          <a:prstGeom prst="rect">
            <a:avLst/>
          </a:prstGeom>
        </p:spPr>
        <p:txBody>
          <a:bodyPr/>
          <a:lstStyle>
            <a:lvl1pPr>
              <a:defRPr sz="18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16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14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12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11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33F5D97-67D7-624E-A33E-2FBED1673E3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82828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6637AAC-895B-6049-91FE-DB93F922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5052" y="777245"/>
            <a:ext cx="5259797" cy="1325563"/>
          </a:xfrm>
          <a:prstGeom prst="rect">
            <a:avLst/>
          </a:prstGeom>
        </p:spPr>
        <p:txBody>
          <a:bodyPr anchor="b"/>
          <a:lstStyle>
            <a:lvl1pPr>
              <a:defRPr sz="3200" b="1" i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4273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no bullets - objec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D1018E-C64A-AF48-9E6B-132DB65FDC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97408" y="1527048"/>
            <a:ext cx="5498592" cy="2880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object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FB3336-AA35-BB4C-8218-B31ADE71E6D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82828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977722F-6072-1443-B043-DEDF6C162D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95872" y="2110686"/>
            <a:ext cx="5259797" cy="58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61679F99-F33F-E04A-8A9C-9F136C72CE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4541" y="2707365"/>
            <a:ext cx="5261128" cy="3170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Montserrat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Montserrat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Montserrat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itle 11">
            <a:extLst>
              <a:ext uri="{FF2B5EF4-FFF2-40B4-BE49-F238E27FC236}">
                <a16:creationId xmlns:a16="http://schemas.microsoft.com/office/drawing/2014/main" id="{47022055-C76E-B64E-B07D-1CB72498C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5052" y="777245"/>
            <a:ext cx="5259797" cy="1325563"/>
          </a:xfrm>
          <a:prstGeom prst="rect">
            <a:avLst/>
          </a:prstGeom>
        </p:spPr>
        <p:txBody>
          <a:bodyPr anchor="b"/>
          <a:lstStyle>
            <a:lvl1pPr>
              <a:defRPr sz="3200" b="1" i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6936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- objec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D1018E-C64A-AF48-9E6B-132DB65FDC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93232" y="1527048"/>
            <a:ext cx="5498592" cy="2880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object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71B070-5441-EC4A-8034-CBEB267613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9240" y="2121408"/>
            <a:ext cx="5259797" cy="58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D161C1-2A6C-1D44-A99B-FBFF03996F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7909" y="2711866"/>
            <a:ext cx="5261128" cy="3170529"/>
          </a:xfrm>
          <a:prstGeom prst="rect">
            <a:avLst/>
          </a:prstGeom>
        </p:spPr>
        <p:txBody>
          <a:bodyPr/>
          <a:lstStyle>
            <a:lvl1pPr>
              <a:defRPr sz="18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16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14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12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11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F55B3F-1EEE-4042-86C8-A294F4226C7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87909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0" name="Title 11">
            <a:extLst>
              <a:ext uri="{FF2B5EF4-FFF2-40B4-BE49-F238E27FC236}">
                <a16:creationId xmlns:a16="http://schemas.microsoft.com/office/drawing/2014/main" id="{ADC5C568-EB34-5841-A964-673EAF7A5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240" y="785128"/>
            <a:ext cx="5259797" cy="1325563"/>
          </a:xfrm>
          <a:prstGeom prst="rect">
            <a:avLst/>
          </a:prstGeom>
        </p:spPr>
        <p:txBody>
          <a:bodyPr anchor="b"/>
          <a:lstStyle>
            <a:lvl1pPr>
              <a:defRPr sz="3200" b="1" i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96821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no bullets - objec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D1018E-C64A-AF48-9E6B-132DB65FDC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93232" y="1527048"/>
            <a:ext cx="5498592" cy="28803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object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FC537D-F0C0-974F-9C12-49414CB98FE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87909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AFD2E875-9B1D-E344-9E93-6F5C46B5E5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9240" y="2121408"/>
            <a:ext cx="5259797" cy="585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C3D9780-A432-234F-B6BA-08CD18E871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7909" y="2711866"/>
            <a:ext cx="5261128" cy="3170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/>
                </a:solidFill>
                <a:latin typeface="Montserrat" pitchFamily="2" charset="77"/>
              </a:defRPr>
            </a:lvl2pPr>
            <a:lvl3pPr marL="914400" indent="0">
              <a:buNone/>
              <a:defRPr sz="1600">
                <a:solidFill>
                  <a:schemeClr val="tx1"/>
                </a:solidFill>
                <a:latin typeface="Montserrat" pitchFamily="2" charset="77"/>
              </a:defRPr>
            </a:lvl3pPr>
            <a:lvl4pPr marL="1371600" indent="0">
              <a:buNone/>
              <a:defRPr sz="1400">
                <a:solidFill>
                  <a:schemeClr val="tx1"/>
                </a:solidFill>
                <a:latin typeface="Montserrat" pitchFamily="2" charset="77"/>
              </a:defRPr>
            </a:lvl4pPr>
            <a:lvl5pPr marL="1828800" indent="0">
              <a:buNone/>
              <a:defRPr sz="1400">
                <a:solidFill>
                  <a:schemeClr val="tx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71921208-3B7C-7F47-AE29-715822FEB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240" y="785128"/>
            <a:ext cx="5259797" cy="1325563"/>
          </a:xfrm>
          <a:prstGeom prst="rect">
            <a:avLst/>
          </a:prstGeom>
        </p:spPr>
        <p:txBody>
          <a:bodyPr anchor="b"/>
          <a:lstStyle>
            <a:lvl1pPr>
              <a:defRPr sz="3200" b="1" i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9000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Object (no bulle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C2096-36A8-EB4A-ABB5-5DAAFF686BC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81816" y="1801368"/>
            <a:ext cx="10399775" cy="4224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object or body – no bullets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5FCC28-F4F9-A946-8277-290B47A1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1813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A3965E4-FAF7-F54E-862F-4C8870E51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13" y="508888"/>
            <a:ext cx="10399773" cy="1181805"/>
          </a:xfrm>
          <a:prstGeom prst="rect">
            <a:avLst/>
          </a:prstGeom>
        </p:spPr>
        <p:txBody>
          <a:bodyPr anchor="b"/>
          <a:lstStyle>
            <a:lvl1pPr>
              <a:defRPr sz="3200" b="1" i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15371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Object 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C2096-36A8-EB4A-ABB5-5DAAFF686BC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56412" y="1801368"/>
            <a:ext cx="10399775" cy="4224528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 dirty="0"/>
              <a:t>Click to add object or body with bullets</a:t>
            </a:r>
          </a:p>
          <a:p>
            <a:pPr lvl="1"/>
            <a:endParaRPr lang="en-US" dirty="0"/>
          </a:p>
          <a:p>
            <a:pPr lvl="2"/>
            <a:endParaRPr lang="en-US" sz="1400" dirty="0"/>
          </a:p>
          <a:p>
            <a:pPr lvl="3"/>
            <a:endParaRPr lang="en-US" sz="1200" dirty="0"/>
          </a:p>
          <a:p>
            <a:pPr lvl="4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5FCC28-F4F9-A946-8277-290B47A1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6409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A3965E4-FAF7-F54E-862F-4C8870E51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409" y="508888"/>
            <a:ext cx="10399773" cy="1181805"/>
          </a:xfrm>
          <a:prstGeom prst="rect">
            <a:avLst/>
          </a:prstGeom>
        </p:spPr>
        <p:txBody>
          <a:bodyPr anchor="b"/>
          <a:lstStyle>
            <a:lvl1pPr>
              <a:defRPr sz="3200" b="1" i="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1952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5710CC-8F1B-0042-904C-0AD61E9318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428" y="6419088"/>
            <a:ext cx="4291584" cy="192024"/>
          </a:xfrm>
        </p:spPr>
        <p:txBody>
          <a:bodyPr/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250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FE1BAF-1AF2-7743-87FD-F7D15D4FB492}"/>
              </a:ext>
            </a:extLst>
          </p:cNvPr>
          <p:cNvSpPr txBox="1"/>
          <p:nvPr userDrawn="1"/>
        </p:nvSpPr>
        <p:spPr>
          <a:xfrm>
            <a:off x="294293" y="2861246"/>
            <a:ext cx="78827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b="1" i="0" baseline="0" dirty="0">
                <a:solidFill>
                  <a:schemeClr val="tx1"/>
                </a:solidFill>
                <a:latin typeface="Calibri" panose="020F0502020204030204" pitchFamily="34" charset="0"/>
              </a:rPr>
              <a:t>DIVIDER</a:t>
            </a:r>
            <a:r>
              <a:rPr lang="en-US" sz="6000" b="1" i="0" dirty="0">
                <a:solidFill>
                  <a:schemeClr val="tx1"/>
                </a:solidFill>
                <a:latin typeface="Calibri" panose="020F0502020204030204" pitchFamily="34" charset="0"/>
              </a:rPr>
              <a:t> OPTIONS</a:t>
            </a:r>
          </a:p>
        </p:txBody>
      </p:sp>
      <p:sp>
        <p:nvSpPr>
          <p:cNvPr id="4" name="Striped Right Arrow 3">
            <a:extLst>
              <a:ext uri="{FF2B5EF4-FFF2-40B4-BE49-F238E27FC236}">
                <a16:creationId xmlns:a16="http://schemas.microsoft.com/office/drawing/2014/main" id="{F215A2F4-F572-CC4B-BB9A-FCAF07A2C29A}"/>
              </a:ext>
            </a:extLst>
          </p:cNvPr>
          <p:cNvSpPr/>
          <p:nvPr userDrawn="1"/>
        </p:nvSpPr>
        <p:spPr>
          <a:xfrm>
            <a:off x="8177048" y="2341178"/>
            <a:ext cx="4014952" cy="2175642"/>
          </a:xfrm>
          <a:prstGeom prst="strip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629188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C0DC3B-B946-8340-90FF-0AAE082D2F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7456" y="3749045"/>
            <a:ext cx="8271933" cy="968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11588B-132A-0D44-B7C4-5A55720357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7459" y="1431290"/>
            <a:ext cx="8271932" cy="23177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 cap="all" spc="200" baseline="0">
                <a:solidFill>
                  <a:schemeClr val="accent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divider Title</a:t>
            </a:r>
          </a:p>
        </p:txBody>
      </p:sp>
    </p:spTree>
    <p:extLst>
      <p:ext uri="{BB962C8B-B14F-4D97-AF65-F5344CB8AC3E}">
        <p14:creationId xmlns:p14="http://schemas.microsoft.com/office/powerpoint/2010/main" val="35472528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igold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93AE0A-601B-454C-907B-3E09CCE280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7456" y="3749045"/>
            <a:ext cx="8271933" cy="968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D5913-FA7D-B14E-9FF6-F1705B5980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7456" y="1607320"/>
            <a:ext cx="8271933" cy="212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 cap="all" spc="20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divider Title</a:t>
            </a:r>
          </a:p>
        </p:txBody>
      </p:sp>
    </p:spTree>
    <p:extLst>
      <p:ext uri="{BB962C8B-B14F-4D97-AF65-F5344CB8AC3E}">
        <p14:creationId xmlns:p14="http://schemas.microsoft.com/office/powerpoint/2010/main" val="3885007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y Blue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D6AC92-59F5-BB4B-A886-196B1E3F6C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7456" y="3749045"/>
            <a:ext cx="8271933" cy="968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4A422E-20D5-DF45-8D40-D2379067D1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7456" y="1607320"/>
            <a:ext cx="8271933" cy="212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 cap="all" spc="20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divider Title</a:t>
            </a:r>
          </a:p>
        </p:txBody>
      </p:sp>
    </p:spTree>
    <p:extLst>
      <p:ext uri="{BB962C8B-B14F-4D97-AF65-F5344CB8AC3E}">
        <p14:creationId xmlns:p14="http://schemas.microsoft.com/office/powerpoint/2010/main" val="39196766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D6AC92-59F5-BB4B-A886-196B1E3F6C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7456" y="3749045"/>
            <a:ext cx="8271933" cy="968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94A422E-20D5-DF45-8D40-D2379067D1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7456" y="1607320"/>
            <a:ext cx="8271933" cy="212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 cap="all" spc="20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divider Title</a:t>
            </a:r>
          </a:p>
        </p:txBody>
      </p:sp>
    </p:spTree>
    <p:extLst>
      <p:ext uri="{BB962C8B-B14F-4D97-AF65-F5344CB8AC3E}">
        <p14:creationId xmlns:p14="http://schemas.microsoft.com/office/powerpoint/2010/main" val="4786867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mpki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58C16BC-D113-8541-98A8-2FA18F6A61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7456" y="3749045"/>
            <a:ext cx="8271933" cy="968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6302A62-13C8-5E40-BC36-D6E5EE325B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7456" y="1607320"/>
            <a:ext cx="8271933" cy="212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 cap="all" spc="20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divider Title</a:t>
            </a:r>
          </a:p>
        </p:txBody>
      </p:sp>
    </p:spTree>
    <p:extLst>
      <p:ext uri="{BB962C8B-B14F-4D97-AF65-F5344CB8AC3E}">
        <p14:creationId xmlns:p14="http://schemas.microsoft.com/office/powerpoint/2010/main" val="3739110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leaf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A13C26-E85A-D140-AB87-80B9A8D26E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7456" y="3749045"/>
            <a:ext cx="8271933" cy="968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cap="all" spc="20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Optional Subhead here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9EDA34-32CF-9F49-85D6-5A7D749274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67456" y="1607320"/>
            <a:ext cx="8271933" cy="21209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000" b="1" i="0" cap="all" spc="200" baseline="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Add divider Title</a:t>
            </a:r>
          </a:p>
        </p:txBody>
      </p:sp>
    </p:spTree>
    <p:extLst>
      <p:ext uri="{BB962C8B-B14F-4D97-AF65-F5344CB8AC3E}">
        <p14:creationId xmlns:p14="http://schemas.microsoft.com/office/powerpoint/2010/main" val="24155394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736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8.jp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3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6F2B48-DF03-FC43-A052-4C7D8CC4B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4128" y="6419088"/>
            <a:ext cx="4291584" cy="1920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800" b="1" i="0" cap="all" spc="2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B3BD6AE-0456-5443-A1E0-E44118FF8A2F}"/>
              </a:ext>
            </a:extLst>
          </p:cNvPr>
          <p:cNvSpPr txBox="1">
            <a:spLocks/>
          </p:cNvSpPr>
          <p:nvPr userDrawn="1"/>
        </p:nvSpPr>
        <p:spPr>
          <a:xfrm>
            <a:off x="7032909" y="6415908"/>
            <a:ext cx="4296065" cy="1903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sz="800" b="1" i="0" spc="2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</a:rPr>
              <a:t>UNIVERSITY AS IT’S MEANT TO BE</a:t>
            </a:r>
          </a:p>
        </p:txBody>
      </p:sp>
    </p:spTree>
    <p:extLst>
      <p:ext uri="{BB962C8B-B14F-4D97-AF65-F5344CB8AC3E}">
        <p14:creationId xmlns:p14="http://schemas.microsoft.com/office/powerpoint/2010/main" val="246354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3" r:id="rId2"/>
    <p:sldLayoutId id="2147483684" r:id="rId3"/>
    <p:sldLayoutId id="2147483680" r:id="rId4"/>
    <p:sldLayoutId id="2147483685" r:id="rId5"/>
    <p:sldLayoutId id="2147483686" r:id="rId6"/>
    <p:sldLayoutId id="2147483687" r:id="rId7"/>
    <p:sldLayoutId id="2147483682" r:id="rId8"/>
    <p:sldLayoutId id="2147483729" r:id="rId9"/>
    <p:sldLayoutId id="2147483725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75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697" r:id="rId2"/>
    <p:sldLayoutId id="2147483698" r:id="rId3"/>
    <p:sldLayoutId id="2147483699" r:id="rId4"/>
    <p:sldLayoutId id="2147483728" r:id="rId5"/>
    <p:sldLayoutId id="2147483700" r:id="rId6"/>
    <p:sldLayoutId id="2147483701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0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x.com/oilersdailyy/status/1976660776510538003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hyperlink" Target="https://x.com/JMC9787/status/1867565494015771103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times.com/athletic/2390143/2021/02/16/lebrun-whats-it-really-like-to-put-together-the-nhls-schedule/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rchgate.net/publication/220935333_Scheduling_for_the_National_Hockey_League_Using_a_Multi-objective_Evolutionary_Algorithm" TargetMode="Externa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espn.com/nhl/standings/_/sort/gamesplayed/dir/desc/view/vs-division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NHL_teams_and_conferences_map_-_2024-25.png#metadata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NHL_teams_and_conferences_map_-_2024-25.png#metadata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sportleaguemaps.com/hockey/nhl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sportleaguemaps.com/hockey/nhl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thworks.com/help/gads/plot-3-d-pareto-set.html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x.com/JordanMllls/status/1977162059071865143" TargetMode="External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NHLScoreBot/arenas/blob/master/arenas.json" TargetMode="Externa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314D8A82-7F59-FA26-AA63-7FC89AD636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4426143" y="557605"/>
            <a:ext cx="6732927" cy="574279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655F0C9-D176-AA4A-AD44-02E753B099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Creating an NHL Schedule Using a Genetic Algorithm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7454C-7196-B945-A918-7C0C048575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66021" y="4010580"/>
            <a:ext cx="7893049" cy="287821"/>
          </a:xfrm>
        </p:spPr>
        <p:txBody>
          <a:bodyPr/>
          <a:lstStyle/>
          <a:p>
            <a:r>
              <a:rPr lang="en-US" dirty="0"/>
              <a:t>November 28, 2025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6FC2D1-6DBF-084C-AA8C-B6AC254662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Avery Doiron</a:t>
            </a:r>
          </a:p>
        </p:txBody>
      </p:sp>
    </p:spTree>
    <p:extLst>
      <p:ext uri="{BB962C8B-B14F-4D97-AF65-F5344CB8AC3E}">
        <p14:creationId xmlns:p14="http://schemas.microsoft.com/office/powerpoint/2010/main" val="311024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2B4DB-F19E-EA45-A5FC-EE29F315C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375D8-1412-9748-AB7A-9C8DB21880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Creating A Schedule for All NHL Games That Is (Near) Optimized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EBE61D-7D81-E341-BD7A-DBE876F29A7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a schedule for the National Hockey League’s (NHL) 2026-2027 season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Align with the goals of the league, the individual teams, and the fans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Respect hard constraints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Optimize soft 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Multi-objective problem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ADB501-8D02-2E24-5002-F2C94203E4F0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3210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7C39A-45EE-C20C-495A-28ECC08EC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C7F3B-94CF-BCFF-6C27-8E03500C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D1B77-507E-DB68-3484-7A44F86C49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Why This Problem Was Chosen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FDF6C-5B87-DAD3-220A-11BF9C00DFA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My own love of hockey and the NHL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People have complained about the schedule online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report online that attempted to solve this problem</a:t>
            </a:r>
          </a:p>
          <a:p>
            <a:endParaRPr lang="en-US" dirty="0"/>
          </a:p>
        </p:txBody>
      </p:sp>
      <p:pic>
        <p:nvPicPr>
          <p:cNvPr id="10" name="Picture 9" descr="A screenshot of a video game&#10;&#10;Description automatically generated">
            <a:extLst>
              <a:ext uri="{FF2B5EF4-FFF2-40B4-BE49-F238E27FC236}">
                <a16:creationId xmlns:a16="http://schemas.microsoft.com/office/drawing/2014/main" id="{B6C7163D-6300-08EB-4DC4-35CBE4E90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400" y="668371"/>
            <a:ext cx="5400000" cy="23671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012B3D-98CE-DA5E-EF2F-432ECB7123C6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23D3BC-9AC1-F2FA-B567-BAA4CF49FC39}"/>
              </a:ext>
            </a:extLst>
          </p:cNvPr>
          <p:cNvSpPr txBox="1"/>
          <p:nvPr/>
        </p:nvSpPr>
        <p:spPr>
          <a:xfrm>
            <a:off x="6563400" y="3035089"/>
            <a:ext cx="18421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dirty="0">
                <a:solidFill>
                  <a:srgbClr val="1F4E79"/>
                </a:solidFill>
                <a:latin typeface="Montserrat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@oilersdaily (2025). X Post</a:t>
            </a:r>
            <a:endParaRPr lang="en-US" sz="1000" dirty="0">
              <a:solidFill>
                <a:srgbClr val="1F4E79"/>
              </a:solidFill>
              <a:latin typeface="Montserra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DFD8B9-9563-A593-0CF2-C3467E6319F3}"/>
              </a:ext>
            </a:extLst>
          </p:cNvPr>
          <p:cNvSpPr txBox="1"/>
          <p:nvPr/>
        </p:nvSpPr>
        <p:spPr>
          <a:xfrm>
            <a:off x="6563400" y="6189629"/>
            <a:ext cx="18020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dirty="0">
                <a:solidFill>
                  <a:srgbClr val="1F4E79"/>
                </a:solidFill>
                <a:latin typeface="Montserrat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@JMC9787 (2024). X Post</a:t>
            </a:r>
            <a:endParaRPr lang="en-US" sz="1000" dirty="0">
              <a:solidFill>
                <a:srgbClr val="1F4E79"/>
              </a:solidFill>
              <a:latin typeface="Montserrat" pitchFamily="2" charset="77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4B2A42-7957-B06A-F21D-9361F7B66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3400" y="3382941"/>
            <a:ext cx="5400000" cy="28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795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2468D-B7EB-B806-8255-C9B5AC590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8F1A3-3074-A766-5A9C-EDD17492D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35AB0-B471-4F0E-4489-325A03F514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Why This Problem Needs To Be Optimized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D566DC-6774-8D94-D23F-71FAC431192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Fans want a consistent source of entertainment</a:t>
            </a:r>
          </a:p>
          <a:p>
            <a:pPr marL="971550" lvl="1" indent="-285750"/>
            <a:r>
              <a:rPr lang="en-US" sz="1800" dirty="0"/>
              <a:t>Games should be on regularly</a:t>
            </a:r>
          </a:p>
          <a:p>
            <a:pPr marL="971550" lvl="1" indent="-285750"/>
            <a:r>
              <a:rPr lang="en-US" sz="1800" dirty="0"/>
              <a:t>It’s more fun to watch a team when they’re at their peak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NHL teams' staff and players are humans</a:t>
            </a:r>
          </a:p>
          <a:p>
            <a:pPr marL="971550" lvl="1" indent="-285750"/>
            <a:r>
              <a:rPr lang="en-US" sz="1800" dirty="0"/>
              <a:t>Avoid unnecessary travel</a:t>
            </a:r>
          </a:p>
          <a:p>
            <a:pPr marL="971550" lvl="1" indent="-285750"/>
            <a:r>
              <a:rPr lang="en-US" sz="1800" dirty="0"/>
              <a:t>Stay well-rested for games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NHL and its teams are businesses</a:t>
            </a:r>
          </a:p>
          <a:p>
            <a:pPr marL="971550" lvl="1" indent="-285750"/>
            <a:r>
              <a:rPr lang="en-US" sz="1800" dirty="0"/>
              <a:t>Maximize TV ratings for more revenue</a:t>
            </a:r>
          </a:p>
          <a:p>
            <a:pPr marL="971550" lvl="1" indent="-285750"/>
            <a:r>
              <a:rPr lang="en-US" sz="1800" dirty="0"/>
              <a:t>Maximize ticket sales for more revenue</a:t>
            </a:r>
          </a:p>
          <a:p>
            <a:pPr marL="971550" lvl="1" indent="-285750"/>
            <a:r>
              <a:rPr lang="en-US" sz="1800" dirty="0"/>
              <a:t>Teams reduce travel costs</a:t>
            </a:r>
          </a:p>
          <a:p>
            <a:pPr marL="971550" lvl="1" indent="-285750"/>
            <a:r>
              <a:rPr lang="en-US" sz="1800" dirty="0"/>
              <a:t>Players playing at their peak win more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5FE0F-CDE5-6C05-DBFA-566707FFC38A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7147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C519-9CD8-04C6-B6BA-40F98F707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58D613-EBEF-19D6-BE99-50164C2BB2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How The National Hockey League Creates The Schedule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ED39E-A6FF-58C8-2A19-73780CBA45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0" u="none" strike="noStrike" dirty="0">
                <a:solidFill>
                  <a:srgbClr val="121212"/>
                </a:solidFill>
                <a:effectLst/>
                <a:cs typeface="Calibri" panose="020F0502020204030204" pitchFamily="34" charset="0"/>
              </a:rPr>
              <a:t>Steve </a:t>
            </a:r>
            <a:r>
              <a:rPr lang="en-CA" i="0" u="none" strike="noStrike" dirty="0" err="1">
                <a:solidFill>
                  <a:srgbClr val="121212"/>
                </a:solidFill>
                <a:effectLst/>
                <a:cs typeface="Calibri" panose="020F0502020204030204" pitchFamily="34" charset="0"/>
              </a:rPr>
              <a:t>Hatze</a:t>
            </a:r>
            <a:r>
              <a:rPr lang="en-CA" i="0" u="none" strike="noStrike" dirty="0">
                <a:solidFill>
                  <a:srgbClr val="121212"/>
                </a:solidFill>
                <a:effectLst/>
                <a:cs typeface="Calibri" panose="020F0502020204030204" pitchFamily="34" charset="0"/>
              </a:rPr>
              <a:t> Petros - NHL’s executive vice president of scheduling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0" u="none" strike="noStrike" dirty="0">
                <a:solidFill>
                  <a:srgbClr val="121212"/>
                </a:solidFill>
                <a:effectLst/>
                <a:cs typeface="Calibri" panose="020F0502020204030204" pitchFamily="34" charset="0"/>
              </a:rPr>
              <a:t>Part </a:t>
            </a:r>
            <a:r>
              <a:rPr lang="en-CA" dirty="0">
                <a:solidFill>
                  <a:srgbClr val="121212"/>
                </a:solidFill>
                <a:cs typeface="Calibri" panose="020F0502020204030204" pitchFamily="34" charset="0"/>
              </a:rPr>
              <a:t>automatic, part manual by design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121212"/>
                </a:solidFill>
                <a:cs typeface="Calibri" panose="020F0502020204030204" pitchFamily="34" charset="0"/>
              </a:rPr>
              <a:t>About a 10-and-a-half-month process</a:t>
            </a:r>
            <a:endParaRPr lang="en-CA" i="0" u="none" strike="noStrike" dirty="0">
              <a:solidFill>
                <a:srgbClr val="121212"/>
              </a:solidFill>
              <a:effectLst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121212"/>
                </a:solidFill>
                <a:cs typeface="Calibri" panose="020F0502020204030204" pitchFamily="34" charset="0"/>
              </a:rPr>
              <a:t>Teams are asked about preferences</a:t>
            </a:r>
          </a:p>
          <a:p>
            <a:pPr marL="971550" lvl="1" indent="-285750"/>
            <a:r>
              <a:rPr lang="en-CA" sz="1800" dirty="0">
                <a:solidFill>
                  <a:srgbClr val="121212"/>
                </a:solidFill>
                <a:cs typeface="Calibri" panose="020F0502020204030204" pitchFamily="34" charset="0"/>
              </a:rPr>
              <a:t>Teams request away games during periods when their venue is booked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121212"/>
                </a:solidFill>
                <a:cs typeface="Calibri" panose="020F0502020204030204" pitchFamily="34" charset="0"/>
              </a:rPr>
              <a:t>TV requirements are considered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121212"/>
                </a:solidFill>
                <a:cs typeface="Calibri" panose="020F0502020204030204" pitchFamily="34" charset="0"/>
              </a:rPr>
              <a:t>Other sports leagues (some teams share venues) are considered and even interacted with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5D75FC-7892-1564-180B-6479F097B902}"/>
              </a:ext>
            </a:extLst>
          </p:cNvPr>
          <p:cNvSpPr txBox="1"/>
          <p:nvPr/>
        </p:nvSpPr>
        <p:spPr>
          <a:xfrm>
            <a:off x="757430" y="6188080"/>
            <a:ext cx="7024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u="none" strike="noStrike" dirty="0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LeBrun, P. (2021). </a:t>
            </a:r>
            <a:r>
              <a:rPr lang="en-CA" b="0" i="1" u="none" strike="noStrike" dirty="0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What’s it really like to put together the NHL’s schedule?</a:t>
            </a:r>
            <a:endParaRPr lang="en-US" dirty="0">
              <a:solidFill>
                <a:srgbClr val="1F4E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2FF11-3DE4-CA2B-044F-F6B27C69F63F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71330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3BDCF-9968-79A3-2A2F-94FFC10C8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8CEA3-A97F-4411-2BB5-3E893AEDFE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Other Works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9A539-C944-8756-0B53-EF59AB807DB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i="0" u="none" strike="noStrike" dirty="0">
                <a:solidFill>
                  <a:srgbClr val="1F4E79"/>
                </a:solidFill>
                <a:effectLst/>
                <a:highlight>
                  <a:srgbClr val="FFFFFF"/>
                </a:highlight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Craig, S., While, L., Barone, L. (2009). Scheduling for the National Hockey League Using a Multi-objective Evolutionary Algorithm</a:t>
            </a:r>
            <a:endParaRPr lang="en-US" dirty="0">
              <a:solidFill>
                <a:srgbClr val="1F4E79"/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Inspiration for fitness function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cs typeface="Calibri" panose="020F0502020204030204" pitchFamily="34" charset="0"/>
            </a:endParaRPr>
          </a:p>
          <a:p>
            <a:r>
              <a:rPr lang="en-US" dirty="0">
                <a:cs typeface="Calibri" panose="020F0502020204030204" pitchFamily="34" charset="0"/>
              </a:rPr>
              <a:t>Abstract:</a:t>
            </a:r>
          </a:p>
          <a:p>
            <a:r>
              <a:rPr lang="en-CA" b="0" i="0" u="none" strike="noStrike" dirty="0">
                <a:solidFill>
                  <a:srgbClr val="131314"/>
                </a:solidFill>
                <a:effectLst/>
                <a:highlight>
                  <a:srgbClr val="FFFFFF"/>
                </a:highlight>
                <a:cs typeface="Calibri" panose="020F0502020204030204" pitchFamily="34" charset="0"/>
              </a:rPr>
              <a:t>We describe a multi-objective evolutionary algorithm that derives schedules for the National Hockey League according to three objectives: </a:t>
            </a:r>
            <a:r>
              <a:rPr lang="en-CA" i="0" u="none" strike="noStrike" dirty="0">
                <a:solidFill>
                  <a:srgbClr val="131314"/>
                </a:solidFill>
                <a:effectLst/>
                <a:highlight>
                  <a:srgbClr val="FFFFFF"/>
                </a:highlight>
                <a:cs typeface="Calibri" panose="020F0502020204030204" pitchFamily="34" charset="0"/>
              </a:rPr>
              <a:t>minimising the teams' total travel, promoting equity in rest time between games, and minimising long streaks of home or away games</a:t>
            </a:r>
            <a:r>
              <a:rPr lang="en-CA" b="0" i="0" u="none" strike="noStrike" dirty="0">
                <a:solidFill>
                  <a:srgbClr val="131314"/>
                </a:solidFill>
                <a:effectLst/>
                <a:highlight>
                  <a:srgbClr val="FFFFFF"/>
                </a:highlight>
                <a:cs typeface="Calibri" panose="020F0502020204030204" pitchFamily="34" charset="0"/>
              </a:rPr>
              <a:t>. Experiments show that the system is able to derive schedules that beat the 2008-9 NHL schedule in all objectives simultaneously, and that it returns a set of schedules that offer a range of trade-offs across the objectives.</a:t>
            </a:r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2BA2A-2B46-27D2-6FF2-FBF938103314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57094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BEB6A-AFDC-D744-F68B-2C78A1625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DA9BF-3D5C-4E20-C5B7-F96C24192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Details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90532-C88D-3C3D-5128-50A2782AB7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How Is The Schedule Structured?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E4A0C-FAA3-9C95-E878-A4112E43F2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Starts in early October, ends in mid-April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About 6.5 months/192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Certain days have no games scheduled on them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Week-long break at the midpoint of the season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cs typeface="Calibri" panose="020F0502020204030204" pitchFamily="34" charset="0"/>
            </a:endParaRPr>
          </a:p>
          <a:p>
            <a:endParaRPr lang="en-US" dirty="0">
              <a:cs typeface="Calibri" panose="020F0502020204030204" pitchFamily="34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5350163-B0B5-DE4C-5C87-00A7A66DB5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0639914"/>
              </p:ext>
            </p:extLst>
          </p:nvPr>
        </p:nvGraphicFramePr>
        <p:xfrm>
          <a:off x="713772" y="5207585"/>
          <a:ext cx="10764456" cy="1531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Down Arrow Callout 8">
            <a:extLst>
              <a:ext uri="{FF2B5EF4-FFF2-40B4-BE49-F238E27FC236}">
                <a16:creationId xmlns:a16="http://schemas.microsoft.com/office/drawing/2014/main" id="{16539B00-C640-AB80-467B-B4E78DE88828}"/>
              </a:ext>
            </a:extLst>
          </p:cNvPr>
          <p:cNvSpPr/>
          <p:nvPr/>
        </p:nvSpPr>
        <p:spPr>
          <a:xfrm>
            <a:off x="4409955" y="4719781"/>
            <a:ext cx="914400" cy="914400"/>
          </a:xfrm>
          <a:prstGeom prst="downArrowCallou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Montserrat" pitchFamily="2" charset="77"/>
              </a:rPr>
              <a:t>Christmas Break</a:t>
            </a:r>
          </a:p>
        </p:txBody>
      </p:sp>
      <p:sp>
        <p:nvSpPr>
          <p:cNvPr id="12" name="Down Arrow Callout 11">
            <a:extLst>
              <a:ext uri="{FF2B5EF4-FFF2-40B4-BE49-F238E27FC236}">
                <a16:creationId xmlns:a16="http://schemas.microsoft.com/office/drawing/2014/main" id="{C5A89A5A-D30C-CBA3-185F-4EBD55F1C4E2}"/>
              </a:ext>
            </a:extLst>
          </p:cNvPr>
          <p:cNvSpPr/>
          <p:nvPr/>
        </p:nvSpPr>
        <p:spPr>
          <a:xfrm>
            <a:off x="2795072" y="4719781"/>
            <a:ext cx="1106139" cy="914400"/>
          </a:xfrm>
          <a:prstGeom prst="downArrowCallou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Montserrat" pitchFamily="2" charset="77"/>
              </a:rPr>
              <a:t>American Thanksgiving</a:t>
            </a:r>
          </a:p>
        </p:txBody>
      </p:sp>
      <p:sp>
        <p:nvSpPr>
          <p:cNvPr id="14" name="Down Arrow Callout 13">
            <a:extLst>
              <a:ext uri="{FF2B5EF4-FFF2-40B4-BE49-F238E27FC236}">
                <a16:creationId xmlns:a16="http://schemas.microsoft.com/office/drawing/2014/main" id="{DAFD7AB3-C273-F937-C682-A58D2FDD050C}"/>
              </a:ext>
            </a:extLst>
          </p:cNvPr>
          <p:cNvSpPr/>
          <p:nvPr/>
        </p:nvSpPr>
        <p:spPr>
          <a:xfrm>
            <a:off x="7029693" y="4719781"/>
            <a:ext cx="914400" cy="914400"/>
          </a:xfrm>
          <a:prstGeom prst="downArrowCallou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Montserrat" pitchFamily="2" charset="77"/>
              </a:rPr>
              <a:t>Bye Week</a:t>
            </a:r>
          </a:p>
        </p:txBody>
      </p:sp>
      <p:sp>
        <p:nvSpPr>
          <p:cNvPr id="15" name="Down Arrow Callout 14">
            <a:extLst>
              <a:ext uri="{FF2B5EF4-FFF2-40B4-BE49-F238E27FC236}">
                <a16:creationId xmlns:a16="http://schemas.microsoft.com/office/drawing/2014/main" id="{0F755012-1482-C152-5AB8-C3D81F789926}"/>
              </a:ext>
            </a:extLst>
          </p:cNvPr>
          <p:cNvSpPr/>
          <p:nvPr/>
        </p:nvSpPr>
        <p:spPr>
          <a:xfrm>
            <a:off x="565248" y="4719781"/>
            <a:ext cx="914400" cy="914400"/>
          </a:xfrm>
          <a:prstGeom prst="downArrowCallou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Montserrat" pitchFamily="2" charset="77"/>
              </a:rPr>
              <a:t>Season Start</a:t>
            </a:r>
          </a:p>
        </p:txBody>
      </p:sp>
      <p:sp>
        <p:nvSpPr>
          <p:cNvPr id="16" name="Down Arrow Callout 15">
            <a:extLst>
              <a:ext uri="{FF2B5EF4-FFF2-40B4-BE49-F238E27FC236}">
                <a16:creationId xmlns:a16="http://schemas.microsoft.com/office/drawing/2014/main" id="{8CFED9EE-89C1-7A7D-5A72-E69EC21A7D01}"/>
              </a:ext>
            </a:extLst>
          </p:cNvPr>
          <p:cNvSpPr/>
          <p:nvPr/>
        </p:nvSpPr>
        <p:spPr>
          <a:xfrm>
            <a:off x="10202107" y="4719781"/>
            <a:ext cx="914400" cy="914400"/>
          </a:xfrm>
          <a:prstGeom prst="downArrowCallou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Montserrat" pitchFamily="2" charset="77"/>
              </a:rPr>
              <a:t>Season End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F1C27A9-A4C7-D77F-E695-251D7DB8E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749845"/>
              </p:ext>
            </p:extLst>
          </p:nvPr>
        </p:nvGraphicFramePr>
        <p:xfrm>
          <a:off x="7684006" y="1974521"/>
          <a:ext cx="3750225" cy="252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0075">
                  <a:extLst>
                    <a:ext uri="{9D8B030D-6E8A-4147-A177-3AD203B41FA5}">
                      <a16:colId xmlns:a16="http://schemas.microsoft.com/office/drawing/2014/main" val="4135282153"/>
                    </a:ext>
                  </a:extLst>
                </a:gridCol>
                <a:gridCol w="1250075">
                  <a:extLst>
                    <a:ext uri="{9D8B030D-6E8A-4147-A177-3AD203B41FA5}">
                      <a16:colId xmlns:a16="http://schemas.microsoft.com/office/drawing/2014/main" val="84398473"/>
                    </a:ext>
                  </a:extLst>
                </a:gridCol>
                <a:gridCol w="1250075">
                  <a:extLst>
                    <a:ext uri="{9D8B030D-6E8A-4147-A177-3AD203B41FA5}">
                      <a16:colId xmlns:a16="http://schemas.microsoft.com/office/drawing/2014/main" val="2952930558"/>
                    </a:ext>
                  </a:extLst>
                </a:gridCol>
              </a:tblGrid>
              <a:tr h="328084">
                <a:tc gridSpan="3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Previous NHL Season Start and End Dates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43074"/>
                  </a:ext>
                </a:extLst>
              </a:tr>
              <a:tr h="32808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Season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Start Date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End Date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481070"/>
                  </a:ext>
                </a:extLst>
              </a:tr>
              <a:tr h="328084">
                <a:tc>
                  <a:txBody>
                    <a:bodyPr/>
                    <a:lstStyle/>
                    <a:p>
                      <a:r>
                        <a:rPr lang="en-US" dirty="0"/>
                        <a:t>2022-2023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Oct.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Apr. 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5058"/>
                  </a:ext>
                </a:extLst>
              </a:tr>
              <a:tr h="328084">
                <a:tc>
                  <a:txBody>
                    <a:bodyPr/>
                    <a:lstStyle/>
                    <a:p>
                      <a:r>
                        <a:rPr lang="en-US" dirty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Oct.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Apr. 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25105"/>
                  </a:ext>
                </a:extLst>
              </a:tr>
              <a:tr h="328084">
                <a:tc>
                  <a:txBody>
                    <a:bodyPr/>
                    <a:lstStyle/>
                    <a:p>
                      <a:r>
                        <a:rPr lang="en-US" dirty="0"/>
                        <a:t>2024-2025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Oct.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Apr. 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710549"/>
                  </a:ext>
                </a:extLst>
              </a:tr>
              <a:tr h="3280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2025-2026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Oct.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Apr. 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685451"/>
                  </a:ext>
                </a:extLst>
              </a:tr>
              <a:tr h="328084">
                <a:tc>
                  <a:txBody>
                    <a:bodyPr/>
                    <a:lstStyle/>
                    <a:p>
                      <a:r>
                        <a:rPr lang="en-US" dirty="0"/>
                        <a:t>2026-2027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93657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21F4AFD-6473-D4BF-3A41-E6F294692D2B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55056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6B2CB-1D55-7CDA-8AB8-F7AECDD1B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 Details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ABB20-ABF2-3756-4543-39A3990863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How Many Total Games Are Played?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ADA4E-C74F-E689-63A3-EDB96018FAB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32 teams in the National Hockey League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Every team plays 84 games (as of next season)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2 games against other conference opponents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3 games against (same conference) other division opponents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4 games against same division opponents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Every team plays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42 home and 42 away games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1344 total games in the schedule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cs typeface="Calibri" panose="020F0502020204030204" pitchFamily="34" charset="0"/>
            </a:endParaRPr>
          </a:p>
          <a:p>
            <a:endParaRPr lang="en-US" dirty="0">
              <a:cs typeface="Calibri" panose="020F0502020204030204" pitchFamily="34" charset="0"/>
            </a:endParaRPr>
          </a:p>
        </p:txBody>
      </p:sp>
      <p:pic>
        <p:nvPicPr>
          <p:cNvPr id="8" name="Picture 7" descr="A screenshot of a phone&#10;&#10;Description automatically generated">
            <a:extLst>
              <a:ext uri="{FF2B5EF4-FFF2-40B4-BE49-F238E27FC236}">
                <a16:creationId xmlns:a16="http://schemas.microsoft.com/office/drawing/2014/main" id="{B599C5E2-06A6-2A47-C13A-5FB67F5AA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528" y="581021"/>
            <a:ext cx="1696237" cy="5316860"/>
          </a:xfrm>
          <a:prstGeom prst="rect">
            <a:avLst/>
          </a:prstGeom>
        </p:spPr>
      </p:pic>
      <p:pic>
        <p:nvPicPr>
          <p:cNvPr id="10" name="Picture 9" descr="A screenshot of a phone&#10;&#10;Description automatically generated">
            <a:extLst>
              <a:ext uri="{FF2B5EF4-FFF2-40B4-BE49-F238E27FC236}">
                <a16:creationId xmlns:a16="http://schemas.microsoft.com/office/drawing/2014/main" id="{43D5BD17-89C4-B2CC-FC14-EBF23AE04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765" y="581021"/>
            <a:ext cx="1696238" cy="53168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FBBEEB-23FA-794D-508C-A05780AA2463}"/>
              </a:ext>
            </a:extLst>
          </p:cNvPr>
          <p:cNvSpPr txBox="1"/>
          <p:nvPr/>
        </p:nvSpPr>
        <p:spPr>
          <a:xfrm>
            <a:off x="7884528" y="5897880"/>
            <a:ext cx="20730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1F4E79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ESPN (2025). NHL Division Standings</a:t>
            </a:r>
            <a:endParaRPr lang="en-US" sz="1000" dirty="0">
              <a:solidFill>
                <a:srgbClr val="1F4E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60810-AB89-E3B6-B5CA-603216DB9AE0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79147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FB35-B4E1-0F1A-6B83-378000083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0C21-4EAC-FDB0-6035-09253BD7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B46831-BBEC-8E04-90C9-60229ED49E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Choosing Important Dates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3964A-8EBE-61B9-B3B1-AD9F640F1B5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Start on October 7,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End on April 16, 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192 total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Certain days can not have games scheduled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0E008CC-5AD4-86DE-BE5F-F1DB4C886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668566"/>
              </p:ext>
            </p:extLst>
          </p:nvPr>
        </p:nvGraphicFramePr>
        <p:xfrm>
          <a:off x="2032000" y="4482311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92574677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77357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Invalid 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8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November 26, 2026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American Thanksgiving/NFL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6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December 24 - 26,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Christmas Break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90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February 7 – 13,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February Bye Week Break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14824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47C689-AB93-56BB-2473-94E0BFFCFBE9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56910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A0935-0ED6-2C3C-4BAF-2296D7256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C5D35-A561-7236-CB30-F92D5DE23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BE183-15DD-3333-8456-FA1F78F34E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Search Space - How Many Possible Schedules?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8CD10E-CA62-783B-28A6-E2B5F54B5208}"/>
              </a:ext>
            </a:extLst>
          </p:cNvPr>
          <p:cNvSpPr txBox="1"/>
          <p:nvPr/>
        </p:nvSpPr>
        <p:spPr>
          <a:xfrm>
            <a:off x="7207156" y="-16503811"/>
            <a:ext cx="4984844" cy="1658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F5B8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1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0 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112ABBF-5B9E-67D6-2356-A4FC40EA90B9}"/>
              </a:ext>
            </a:extLst>
          </p:cNvPr>
          <p:cNvSpPr txBox="1">
            <a:spLocks/>
          </p:cNvSpPr>
          <p:nvPr/>
        </p:nvSpPr>
        <p:spPr>
          <a:xfrm>
            <a:off x="757431" y="2683417"/>
            <a:ext cx="9961370" cy="37173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If any game can be scheduled on any day:</a:t>
            </a:r>
          </a:p>
          <a:p>
            <a:pPr marL="971550" lvl="1" indent="-285750"/>
            <a:r>
              <a:rPr lang="en-US" sz="1800" dirty="0">
                <a:cs typeface="Calibri" panose="020F0502020204030204" pitchFamily="34" charset="0"/>
              </a:rPr>
              <a:t>192</a:t>
            </a:r>
            <a:r>
              <a:rPr lang="en-US" sz="1800" baseline="30000" dirty="0">
                <a:cs typeface="Calibri" panose="020F0502020204030204" pitchFamily="34" charset="0"/>
              </a:rPr>
              <a:t>1344</a:t>
            </a:r>
            <a:r>
              <a:rPr lang="en-US" sz="1800" dirty="0">
                <a:cs typeface="Calibri" panose="020F0502020204030204" pitchFamily="34" charset="0"/>
              </a:rPr>
              <a:t> possible schedules (5.71 x 10</a:t>
            </a:r>
            <a:r>
              <a:rPr lang="en-US" sz="1800" baseline="30000" dirty="0">
                <a:cs typeface="Calibri" panose="020F0502020204030204" pitchFamily="34" charset="0"/>
              </a:rPr>
              <a:t>3068</a:t>
            </a:r>
            <a:r>
              <a:rPr lang="en-US" sz="1800" dirty="0"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If every team can only play once per day:</a:t>
            </a:r>
          </a:p>
          <a:p>
            <a:pPr marL="971550" lvl="1" indent="-285750"/>
            <a:r>
              <a:rPr lang="en-US" sz="1800" dirty="0">
                <a:cs typeface="Calibri" panose="020F0502020204030204" pitchFamily="34" charset="0"/>
              </a:rPr>
              <a:t>192</a:t>
            </a:r>
            <a:r>
              <a:rPr lang="en-US" sz="1800" baseline="30000" dirty="0">
                <a:cs typeface="Calibri" panose="020F0502020204030204" pitchFamily="34" charset="0"/>
              </a:rPr>
              <a:t>16</a:t>
            </a:r>
            <a:r>
              <a:rPr lang="en-US" sz="1800" dirty="0">
                <a:cs typeface="Calibri" panose="020F0502020204030204" pitchFamily="34" charset="0"/>
              </a:rPr>
              <a:t> possible schedules (3.41 x 10</a:t>
            </a:r>
            <a:r>
              <a:rPr lang="en-US" sz="1800" baseline="30000" dirty="0">
                <a:cs typeface="Calibri" panose="020F0502020204030204" pitchFamily="34" charset="0"/>
              </a:rPr>
              <a:t>36</a:t>
            </a:r>
            <a:r>
              <a:rPr lang="en-US" sz="1800" dirty="0"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If every team can only play once per day and we account for invalid dates</a:t>
            </a:r>
          </a:p>
          <a:p>
            <a:pPr marL="971550" lvl="1" indent="-285750"/>
            <a:r>
              <a:rPr lang="en-US" sz="1800" dirty="0">
                <a:cs typeface="Calibri" panose="020F0502020204030204" pitchFamily="34" charset="0"/>
              </a:rPr>
              <a:t>181</a:t>
            </a:r>
            <a:r>
              <a:rPr lang="en-US" sz="1800" baseline="30000" dirty="0">
                <a:cs typeface="Calibri" panose="020F0502020204030204" pitchFamily="34" charset="0"/>
              </a:rPr>
              <a:t>16</a:t>
            </a:r>
            <a:r>
              <a:rPr lang="en-US" sz="1800" dirty="0">
                <a:cs typeface="Calibri" panose="020F0502020204030204" pitchFamily="34" charset="0"/>
              </a:rPr>
              <a:t> possible schedules (1.33 x 10</a:t>
            </a:r>
            <a:r>
              <a:rPr lang="en-US" sz="1800" baseline="30000" dirty="0">
                <a:cs typeface="Calibri" panose="020F0502020204030204" pitchFamily="34" charset="0"/>
              </a:rPr>
              <a:t>36</a:t>
            </a:r>
            <a:r>
              <a:rPr lang="en-US" sz="1800" dirty="0">
                <a:cs typeface="Calibri" panose="020F0502020204030204" pitchFamily="34" charset="0"/>
              </a:rPr>
              <a:t>)</a:t>
            </a:r>
          </a:p>
          <a:p>
            <a:pPr marL="971550" lvl="1" indent="-285750"/>
            <a:endParaRPr lang="en-US" sz="1800" dirty="0">
              <a:cs typeface="Calibri" panose="020F0502020204030204" pitchFamily="34" charset="0"/>
            </a:endParaRPr>
          </a:p>
          <a:p>
            <a:pPr marL="285750" indent="-285750"/>
            <a:endParaRPr lang="en-US" dirty="0"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The universe is approximately 4.35 x 10</a:t>
            </a:r>
            <a:r>
              <a:rPr lang="en-US" baseline="30000" dirty="0">
                <a:cs typeface="Calibri" panose="020F0502020204030204" pitchFamily="34" charset="0"/>
              </a:rPr>
              <a:t>17</a:t>
            </a:r>
            <a:r>
              <a:rPr lang="en-US" dirty="0">
                <a:cs typeface="Calibri" panose="020F0502020204030204" pitchFamily="34" charset="0"/>
              </a:rPr>
              <a:t> seconds old</a:t>
            </a:r>
          </a:p>
          <a:p>
            <a:pPr marL="971550" lvl="1" indent="-285750"/>
            <a:r>
              <a:rPr lang="en-CA" sz="1800" dirty="0"/>
              <a:t>Checking one possible schedule per second would require approximately 3.06 x 10</a:t>
            </a:r>
            <a:r>
              <a:rPr lang="en-CA" sz="1800" baseline="30000" dirty="0"/>
              <a:t>18</a:t>
            </a:r>
            <a:r>
              <a:rPr lang="en-CA" sz="1800" dirty="0"/>
              <a:t>  times the age of the universe to check all options.</a:t>
            </a:r>
            <a:endParaRPr lang="en-US" sz="1800" dirty="0">
              <a:cs typeface="Calibri" panose="020F0502020204030204" pitchFamily="34" charset="0"/>
            </a:endParaRPr>
          </a:p>
          <a:p>
            <a:pPr marL="971550" lvl="1" indent="-285750"/>
            <a:endParaRPr lang="en-US" sz="1800" dirty="0"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5351AD-DE9B-9B40-40AF-21347006DFE0}"/>
              </a:ext>
            </a:extLst>
          </p:cNvPr>
          <p:cNvSpPr txBox="1"/>
          <p:nvPr/>
        </p:nvSpPr>
        <p:spPr>
          <a:xfrm>
            <a:off x="2821667" y="4887187"/>
            <a:ext cx="601459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F5B82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1330000000000000000000000000000000000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8C998E-C7FC-1A95-EC65-7A5C42C272D7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0610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E7E1E-E97C-F5E6-261B-ED5E4BF64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F7222-1286-C851-40CE-A3FA79057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My Schedule Requirements (Hard Constraints)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244FFD-A503-CCDB-9333-EEE2A77AEB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What’s mandatory for the schedule:</a:t>
            </a:r>
          </a:p>
          <a:p>
            <a:pPr marL="971550" lvl="1" indent="-285750"/>
            <a:r>
              <a:rPr lang="en-US" sz="1800" dirty="0"/>
              <a:t>Starts on, ends on, and avoids certain dates</a:t>
            </a:r>
          </a:p>
          <a:p>
            <a:pPr marL="971550" lvl="1" indent="-285750"/>
            <a:r>
              <a:rPr lang="en-US" sz="1800" dirty="0"/>
              <a:t>Includes all required matchups</a:t>
            </a:r>
          </a:p>
          <a:p>
            <a:pPr marL="971550" lvl="1" indent="-285750"/>
            <a:r>
              <a:rPr lang="en-US" sz="1800" dirty="0"/>
              <a:t>Teams only play once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NHL has even more constraints to deal with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6A46B25-8149-8E19-47EF-0D54D99E30F0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27955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7AECF-8503-9242-597E-112BC95AB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FB87E2-F6D8-DECC-4412-0D59F14786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Soft Objectives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BA136-AEFF-AA71-F9C1-9289238B3C3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What’s being optimizing:</a:t>
            </a:r>
          </a:p>
          <a:p>
            <a:pPr marL="971550" lvl="1" indent="-285750"/>
            <a:r>
              <a:rPr lang="en-US" sz="1800" dirty="0"/>
              <a:t>Optimize game day and rest day balance</a:t>
            </a:r>
          </a:p>
          <a:p>
            <a:pPr marL="971550" lvl="1" indent="-285750"/>
            <a:r>
              <a:rPr lang="en-US" sz="1800" dirty="0"/>
              <a:t>Optimize consecutive home games and away games balance</a:t>
            </a:r>
          </a:p>
          <a:p>
            <a:pPr marL="971550" lvl="1" indent="-285750"/>
            <a:r>
              <a:rPr lang="en-US" sz="1800" dirty="0"/>
              <a:t>Reduce total travel distance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D2B7E-99CB-3F1B-E6AC-E6043A4D0516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313854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8433-58D2-8F04-44ED-60CE28284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A165D-CD5B-59BD-1413-D033B2EB1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285D1-463E-DB01-0F52-86DE773194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Optimizing Game/Rest Days Balance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5B82B-FEFA-4918-EBC6-F6D94FC0DB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70" y="2687643"/>
            <a:ext cx="5226341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team has roughly 13 games per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team has roughly 17 rest days per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Teams should have game days dispersed evenly throughout the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0F8BDF-0D63-B786-E684-463DA9C84254}"/>
              </a:ext>
            </a:extLst>
          </p:cNvPr>
          <p:cNvSpPr/>
          <p:nvPr/>
        </p:nvSpPr>
        <p:spPr>
          <a:xfrm>
            <a:off x="11080156" y="5514380"/>
            <a:ext cx="793704" cy="677230"/>
          </a:xfrm>
          <a:prstGeom prst="rect">
            <a:avLst/>
          </a:prstGeom>
          <a:solidFill>
            <a:srgbClr val="FFD9DA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Montserrat" pitchFamily="2" charset="77"/>
              </a:rPr>
              <a:t>Game Day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BB4B7E-C660-7187-10AF-844003B35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508" y="772379"/>
            <a:ext cx="5777352" cy="4656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0897E6-F3CE-E0CF-86CB-2E18BD3CB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508" y="772379"/>
            <a:ext cx="5777352" cy="4656633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DAB6536-80C1-A01E-37B3-E7EC7665B9DB}"/>
              </a:ext>
            </a:extLst>
          </p:cNvPr>
          <p:cNvSpPr txBox="1">
            <a:spLocks/>
          </p:cNvSpPr>
          <p:nvPr/>
        </p:nvSpPr>
        <p:spPr>
          <a:xfrm>
            <a:off x="757770" y="4482311"/>
            <a:ext cx="5226341" cy="17092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the actual NHL schedule, teams can never play games in 3 days in a row</a:t>
            </a:r>
          </a:p>
          <a:p>
            <a:pPr marL="971550" lvl="1" indent="-285750"/>
            <a:r>
              <a:rPr lang="en-US" sz="1800" dirty="0"/>
              <a:t>Hard-code this?</a:t>
            </a:r>
          </a:p>
          <a:p>
            <a:pPr marL="971550" lvl="1" indent="-285750"/>
            <a:r>
              <a:rPr lang="en-US" sz="1800" dirty="0"/>
              <a:t>Incorporate in fitness function?</a:t>
            </a:r>
          </a:p>
          <a:p>
            <a:pPr algn="l"/>
            <a:endParaRPr lang="en-US" dirty="0">
              <a:latin typeface="Montserrat" pitchFamily="2" charset="77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6BD9287-D79E-6A54-B62A-EE7970C7596A}"/>
              </a:ext>
            </a:extLst>
          </p:cNvPr>
          <p:cNvSpPr/>
          <p:nvPr/>
        </p:nvSpPr>
        <p:spPr>
          <a:xfrm>
            <a:off x="645373" y="5253950"/>
            <a:ext cx="798653" cy="5208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Montserra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3AB06-2BD0-A9CE-3881-B929C12DB65C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6919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70E16-BF88-E32F-D4C1-0E00B2F47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F4C3-A110-2238-4F5D-B60BC549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B4195-56F9-44BE-E86B-68B7A9E7A0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Optimize Home/Away Streak Balance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EDC6D9-1AEC-4380-6FC7-5CAF8D6B71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70" y="2687643"/>
            <a:ext cx="5210910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Teams should roughly play the same number of home games as away games in a month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Teams should avoid travelling to and from their home city for every game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2F215C-1EF0-E678-C2FF-080C2192CD37}"/>
              </a:ext>
            </a:extLst>
          </p:cNvPr>
          <p:cNvSpPr/>
          <p:nvPr/>
        </p:nvSpPr>
        <p:spPr>
          <a:xfrm>
            <a:off x="11080156" y="5525227"/>
            <a:ext cx="793704" cy="677230"/>
          </a:xfrm>
          <a:prstGeom prst="rect">
            <a:avLst/>
          </a:prstGeom>
          <a:solidFill>
            <a:srgbClr val="FFF7A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Montserrat" pitchFamily="2" charset="77"/>
              </a:rPr>
              <a:t>Away Game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BD2C33-ED3D-DA99-44D6-98B19478C97F}"/>
              </a:ext>
            </a:extLst>
          </p:cNvPr>
          <p:cNvSpPr/>
          <p:nvPr/>
        </p:nvSpPr>
        <p:spPr>
          <a:xfrm>
            <a:off x="10177130" y="5525227"/>
            <a:ext cx="793704" cy="677230"/>
          </a:xfrm>
          <a:prstGeom prst="rect">
            <a:avLst/>
          </a:prstGeom>
          <a:solidFill>
            <a:srgbClr val="C4F8C8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Montserrat" pitchFamily="2" charset="77"/>
              </a:rPr>
              <a:t>Home Game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3F74393-78C1-ABC0-C59A-96BCB6F64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613" y="772948"/>
            <a:ext cx="5777351" cy="4656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4EBB6B-3300-DDB2-3841-3A721870B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613" y="772948"/>
            <a:ext cx="5777352" cy="4656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81E0AA-2A69-5665-2219-97E4947F670D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5198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FA35E-B6E6-7D7E-E70F-5FC6724F2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Content Placeholder 6">
            <a:extLst>
              <a:ext uri="{FF2B5EF4-FFF2-40B4-BE49-F238E27FC236}">
                <a16:creationId xmlns:a16="http://schemas.microsoft.com/office/drawing/2014/main" id="{6DE30B8D-4122-C1D4-943C-1EACE2677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446" y="588888"/>
            <a:ext cx="7502346" cy="5796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96A9E1-49C3-5892-7DD2-327FBDD09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2CC40-12FC-326D-C31D-A7B7A42ACF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Reducing Total Travel Distance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6FFA51-117A-C278-6B0A-5CBE9E56DB4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3919739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Multi-game road trips should ideally be to teams that are close in proximity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Similarities to the Travelling Salesperson Problem</a:t>
            </a:r>
          </a:p>
        </p:txBody>
      </p:sp>
      <p:pic>
        <p:nvPicPr>
          <p:cNvPr id="7" name="Picture 2" descr="Tampa Bay Lightning Logo PNG Transparent &amp; SVG Vector - Freebie Supply">
            <a:extLst>
              <a:ext uri="{FF2B5EF4-FFF2-40B4-BE49-F238E27FC236}">
                <a16:creationId xmlns:a16="http://schemas.microsoft.com/office/drawing/2014/main" id="{560A0337-6781-2E85-1DF7-39803A419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335" y="5643790"/>
            <a:ext cx="813184" cy="60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717F8E-9E67-EC7A-900F-CA537B3AE4FC}"/>
              </a:ext>
            </a:extLst>
          </p:cNvPr>
          <p:cNvCxnSpPr>
            <a:cxnSpLocks/>
          </p:cNvCxnSpPr>
          <p:nvPr/>
        </p:nvCxnSpPr>
        <p:spPr>
          <a:xfrm flipH="1" flipV="1">
            <a:off x="4914900" y="3227774"/>
            <a:ext cx="5478629" cy="2539727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83CB961-BE9A-9FD8-93A6-FBED5D666D9C}"/>
              </a:ext>
            </a:extLst>
          </p:cNvPr>
          <p:cNvCxnSpPr>
            <a:cxnSpLocks/>
          </p:cNvCxnSpPr>
          <p:nvPr/>
        </p:nvCxnSpPr>
        <p:spPr>
          <a:xfrm flipV="1">
            <a:off x="4914900" y="2311635"/>
            <a:ext cx="6327321" cy="858078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A5C0531-47A4-D436-0E62-52A8E6C9EB9E}"/>
              </a:ext>
            </a:extLst>
          </p:cNvPr>
          <p:cNvCxnSpPr>
            <a:cxnSpLocks/>
          </p:cNvCxnSpPr>
          <p:nvPr/>
        </p:nvCxnSpPr>
        <p:spPr>
          <a:xfrm flipH="1">
            <a:off x="11013744" y="2334986"/>
            <a:ext cx="295283" cy="1922689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31BA401-5811-CD0C-6022-C273450FB715}"/>
              </a:ext>
            </a:extLst>
          </p:cNvPr>
          <p:cNvCxnSpPr>
            <a:cxnSpLocks/>
          </p:cNvCxnSpPr>
          <p:nvPr/>
        </p:nvCxnSpPr>
        <p:spPr>
          <a:xfrm flipH="1" flipV="1">
            <a:off x="6902904" y="742461"/>
            <a:ext cx="4044034" cy="3559478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9DC1E86-142C-58BB-F754-77339FC2B810}"/>
              </a:ext>
            </a:extLst>
          </p:cNvPr>
          <p:cNvCxnSpPr>
            <a:cxnSpLocks/>
          </p:cNvCxnSpPr>
          <p:nvPr/>
        </p:nvCxnSpPr>
        <p:spPr>
          <a:xfrm>
            <a:off x="6836098" y="791936"/>
            <a:ext cx="3671097" cy="492677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0" name="Picture 6" descr="Edmonton Oilers - Wikipedia">
            <a:extLst>
              <a:ext uri="{FF2B5EF4-FFF2-40B4-BE49-F238E27FC236}">
                <a16:creationId xmlns:a16="http://schemas.microsoft.com/office/drawing/2014/main" id="{061723E1-A9CE-0972-BF42-2E137F21F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89" y="503169"/>
            <a:ext cx="380817" cy="38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San Jose Sharks - Wikipedia">
            <a:extLst>
              <a:ext uri="{FF2B5EF4-FFF2-40B4-BE49-F238E27FC236}">
                <a16:creationId xmlns:a16="http://schemas.microsoft.com/office/drawing/2014/main" id="{5B856686-C3E4-6B92-B67B-A68C9756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14" y="2663330"/>
            <a:ext cx="575578" cy="48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Montreal Canadiens - Wikipedia">
            <a:extLst>
              <a:ext uri="{FF2B5EF4-FFF2-40B4-BE49-F238E27FC236}">
                <a16:creationId xmlns:a16="http://schemas.microsoft.com/office/drawing/2014/main" id="{91B99823-CC92-498C-0744-2E2759171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215" y="1983587"/>
            <a:ext cx="496531" cy="33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Carolina Hurricanes - Wikipedia">
            <a:extLst>
              <a:ext uri="{FF2B5EF4-FFF2-40B4-BE49-F238E27FC236}">
                <a16:creationId xmlns:a16="http://schemas.microsoft.com/office/drawing/2014/main" id="{BB92BAC5-356A-EFC1-BBA6-3F55EB57D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422" y="4257675"/>
            <a:ext cx="609058" cy="36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C2ABBA-5D7F-EB5F-2FA3-F0AD138AAAA6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716203-E6A2-1540-3AB2-81C4024A94F8}"/>
              </a:ext>
            </a:extLst>
          </p:cNvPr>
          <p:cNvSpPr txBox="1"/>
          <p:nvPr/>
        </p:nvSpPr>
        <p:spPr>
          <a:xfrm>
            <a:off x="4595446" y="6136015"/>
            <a:ext cx="2813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000" b="0" i="0" u="none" strike="noStrike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LyverystheSilverDread</a:t>
            </a:r>
            <a:r>
              <a:rPr lang="en-CA" sz="1000" b="0" i="0" u="none" strike="noStrike" dirty="0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(2024). NHL Franchise Map </a:t>
            </a:r>
            <a:endParaRPr lang="en-US" sz="1000" dirty="0">
              <a:solidFill>
                <a:srgbClr val="1F4E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60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42154-7063-18D1-B850-CAE94F731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Content Placeholder 6">
            <a:extLst>
              <a:ext uri="{FF2B5EF4-FFF2-40B4-BE49-F238E27FC236}">
                <a16:creationId xmlns:a16="http://schemas.microsoft.com/office/drawing/2014/main" id="{CE69E61E-F114-378E-B7AC-C11C1F568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446" y="588888"/>
            <a:ext cx="7502346" cy="5796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BFE02D-966E-44F6-8044-0589505B3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the Schedule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83CB6-0053-5C48-9B12-CA51AA32A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Reducing Total Travel Distance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7285B-FB53-A562-833D-ABEBC3B542D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3919739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Multi-game road trips should ideally be to teams that are close in proximity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Similarities to the Travelling Salesperson Problem</a:t>
            </a:r>
          </a:p>
        </p:txBody>
      </p:sp>
      <p:pic>
        <p:nvPicPr>
          <p:cNvPr id="7" name="Picture 2" descr="Tampa Bay Lightning Logo PNG Transparent &amp; SVG Vector - Freebie Supply">
            <a:extLst>
              <a:ext uri="{FF2B5EF4-FFF2-40B4-BE49-F238E27FC236}">
                <a16:creationId xmlns:a16="http://schemas.microsoft.com/office/drawing/2014/main" id="{4418A36D-F80A-2EBD-4C9C-8002811EA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335" y="5643790"/>
            <a:ext cx="813184" cy="60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397542-732E-408E-4CB8-B08737FE2F0D}"/>
              </a:ext>
            </a:extLst>
          </p:cNvPr>
          <p:cNvCxnSpPr>
            <a:cxnSpLocks/>
          </p:cNvCxnSpPr>
          <p:nvPr/>
        </p:nvCxnSpPr>
        <p:spPr>
          <a:xfrm flipH="1" flipV="1">
            <a:off x="5523588" y="1409511"/>
            <a:ext cx="4869941" cy="4357990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E97B470-9C86-F81E-F782-EA864FD1D41F}"/>
              </a:ext>
            </a:extLst>
          </p:cNvPr>
          <p:cNvCxnSpPr>
            <a:cxnSpLocks/>
          </p:cNvCxnSpPr>
          <p:nvPr/>
        </p:nvCxnSpPr>
        <p:spPr>
          <a:xfrm flipV="1">
            <a:off x="5527282" y="1118242"/>
            <a:ext cx="0" cy="259708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915B78D-4CB1-4B19-29B6-5A4B43AD38F9}"/>
              </a:ext>
            </a:extLst>
          </p:cNvPr>
          <p:cNvCxnSpPr>
            <a:cxnSpLocks/>
          </p:cNvCxnSpPr>
          <p:nvPr/>
        </p:nvCxnSpPr>
        <p:spPr>
          <a:xfrm>
            <a:off x="5574232" y="1118242"/>
            <a:ext cx="1078646" cy="0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0F47C3C-0B28-00BA-BDA3-89A4D9A37A4C}"/>
              </a:ext>
            </a:extLst>
          </p:cNvPr>
          <p:cNvCxnSpPr>
            <a:cxnSpLocks/>
          </p:cNvCxnSpPr>
          <p:nvPr/>
        </p:nvCxnSpPr>
        <p:spPr>
          <a:xfrm flipV="1">
            <a:off x="6709774" y="804585"/>
            <a:ext cx="135869" cy="282028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84C3037-BF19-8D93-F9F8-6C81AB51233B}"/>
              </a:ext>
            </a:extLst>
          </p:cNvPr>
          <p:cNvCxnSpPr>
            <a:cxnSpLocks/>
          </p:cNvCxnSpPr>
          <p:nvPr/>
        </p:nvCxnSpPr>
        <p:spPr>
          <a:xfrm>
            <a:off x="6930409" y="791255"/>
            <a:ext cx="3576786" cy="4927452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146" name="Picture 2" descr="Seattle Kraken - Wikipedia">
            <a:extLst>
              <a:ext uri="{FF2B5EF4-FFF2-40B4-BE49-F238E27FC236}">
                <a16:creationId xmlns:a16="http://schemas.microsoft.com/office/drawing/2014/main" id="{28B8C591-9A81-2694-C917-F9681C136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947" y="1241711"/>
            <a:ext cx="297875" cy="37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Vancouver Canucks Logo and symbol, meaning, history, PNG, brand">
            <a:extLst>
              <a:ext uri="{FF2B5EF4-FFF2-40B4-BE49-F238E27FC236}">
                <a16:creationId xmlns:a16="http://schemas.microsoft.com/office/drawing/2014/main" id="{70CC5C92-C738-7620-94D1-93F7B6174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180" y="791255"/>
            <a:ext cx="644094" cy="40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Edmonton Oilers - Wikipedia">
            <a:extLst>
              <a:ext uri="{FF2B5EF4-FFF2-40B4-BE49-F238E27FC236}">
                <a16:creationId xmlns:a16="http://schemas.microsoft.com/office/drawing/2014/main" id="{6B1F627E-DAF6-366F-2979-A8A9CF25D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689" y="503169"/>
            <a:ext cx="380817" cy="38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algary Flames - Roster, News, Stats &amp; more">
            <a:extLst>
              <a:ext uri="{FF2B5EF4-FFF2-40B4-BE49-F238E27FC236}">
                <a16:creationId xmlns:a16="http://schemas.microsoft.com/office/drawing/2014/main" id="{A65D174D-2D3B-56C2-AE94-1EE5EE622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466" y="1149804"/>
            <a:ext cx="372981" cy="31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A3244-AD99-4AD3-2851-AD89CC7627FA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EA3C1D-081F-059C-D668-D7642767C44F}"/>
              </a:ext>
            </a:extLst>
          </p:cNvPr>
          <p:cNvSpPr txBox="1"/>
          <p:nvPr/>
        </p:nvSpPr>
        <p:spPr>
          <a:xfrm>
            <a:off x="4595446" y="6136015"/>
            <a:ext cx="28135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000" b="0" i="0" u="none" strike="noStrike" dirty="0" err="1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LyverystheSilverDread</a:t>
            </a:r>
            <a:r>
              <a:rPr lang="en-CA" sz="1000" b="0" i="0" u="none" strike="noStrike" dirty="0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(2024). NHL Franchise Map </a:t>
            </a:r>
            <a:endParaRPr lang="en-US" sz="1000" dirty="0">
              <a:solidFill>
                <a:srgbClr val="1F4E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94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84E5C-CDF5-952C-54E6-7E60027C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9EB55-37F4-75C3-91BF-09091186FA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We Know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6F80B-58A0-F474-7005-EDEB3D76EF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structure of the schedule:</a:t>
            </a:r>
          </a:p>
          <a:p>
            <a:pPr marL="971550" lvl="1" indent="-285750"/>
            <a:r>
              <a:rPr lang="en-US" sz="1800" dirty="0"/>
              <a:t>October 7, 2026 - April 16, 2027 (192 days)</a:t>
            </a:r>
          </a:p>
          <a:p>
            <a:pPr marL="971550" lvl="1" indent="-285750"/>
            <a:r>
              <a:rPr lang="en-US" sz="1800" dirty="0"/>
              <a:t>11 invalid days that no games should be scheduled 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the genetic algorithm should maintain:</a:t>
            </a:r>
          </a:p>
          <a:p>
            <a:pPr marL="971550" lvl="1" indent="-285750"/>
            <a:r>
              <a:rPr lang="en-US" sz="1800" dirty="0"/>
              <a:t>Always include all required games</a:t>
            </a:r>
          </a:p>
          <a:p>
            <a:pPr marL="971550" lvl="1" indent="-285750"/>
            <a:r>
              <a:rPr lang="en-US" sz="1800" dirty="0"/>
              <a:t>Start on, end on, and avoid select dates</a:t>
            </a:r>
          </a:p>
          <a:p>
            <a:pPr marL="971550" lvl="1" indent="-285750"/>
            <a:r>
              <a:rPr lang="en-US" sz="1800" dirty="0"/>
              <a:t>Teams can only play once a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the genetic algorithm should optimize:</a:t>
            </a:r>
          </a:p>
          <a:p>
            <a:pPr marL="971550" lvl="1" indent="-285750"/>
            <a:r>
              <a:rPr lang="en-US" sz="1800" dirty="0"/>
              <a:t>Optimize game day and rest day balance</a:t>
            </a:r>
          </a:p>
          <a:p>
            <a:pPr marL="971550" lvl="1" indent="-285750"/>
            <a:r>
              <a:rPr lang="en-US" sz="1800" dirty="0"/>
              <a:t>Optimize consecutive home games and away games balance</a:t>
            </a:r>
          </a:p>
          <a:p>
            <a:pPr marL="971550" lvl="1" indent="-285750"/>
            <a:r>
              <a:rPr lang="en-US" sz="1800" dirty="0"/>
              <a:t>Reduce total travel distance</a:t>
            </a:r>
          </a:p>
          <a:p>
            <a:pPr marL="285750" indent="-285750"/>
            <a:endParaRPr lang="en-US" dirty="0"/>
          </a:p>
          <a:p>
            <a:pPr marL="971550" lvl="1" indent="-285750"/>
            <a:endParaRPr lang="en-US" sz="1800" dirty="0"/>
          </a:p>
          <a:p>
            <a:pPr marL="971550" lvl="1" indent="-285750"/>
            <a:endParaRPr lang="en-US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F18428-1AF5-A619-DF65-4E1AEF05706B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787871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8374-85FB-F3CA-6346-3B11142A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Genetic Algorithm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2EA68-5970-180B-8252-A9A7B37F3A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C28C0998-8B78-F2E6-8A1C-44428EC2C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063" y="551145"/>
            <a:ext cx="4258511" cy="597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28F3FF-F681-BCD2-447C-B6A06F03109B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31512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1D7C1-1D74-3ED6-0DF5-AEE25DF48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B785C-892D-41FE-5E5C-FC0A613A4A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How A Schedule Is Encoded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B228A-70C2-C9E6-52D5-A2C84613AAA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6599634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game is represented by an ID number (0-1343)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day is represented by a list containing game 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entire schedule is represented by a list of day 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index of each day list represents the day in the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lvl="1" indent="0">
              <a:buNone/>
            </a:pPr>
            <a:r>
              <a:rPr lang="en-US" b="1" dirty="0"/>
              <a:t>[  [43, 1045, 298], [734, 179], [ ], [304, 906], ... ]</a:t>
            </a:r>
          </a:p>
          <a:p>
            <a:pPr marL="457200" lvl="1" indent="0">
              <a:buNone/>
            </a:pPr>
            <a:r>
              <a:rPr lang="en-US" sz="1800" dirty="0"/>
              <a:t>Oct 7: BUF @ BOS, ANA @ CBJ, TOR @ DET</a:t>
            </a:r>
          </a:p>
          <a:p>
            <a:pPr marL="457200" lvl="1" indent="0">
              <a:buNone/>
            </a:pPr>
            <a:r>
              <a:rPr lang="en-US" sz="1800" dirty="0"/>
              <a:t>Oct 8: COL @ LAK, MTL @ TBL</a:t>
            </a:r>
          </a:p>
          <a:p>
            <a:pPr marL="457200" lvl="1" indent="0">
              <a:buNone/>
            </a:pPr>
            <a:r>
              <a:rPr lang="en-US" sz="1800" dirty="0"/>
              <a:t>Oct 9: No Games</a:t>
            </a:r>
          </a:p>
          <a:p>
            <a:pPr marL="457200" lvl="1" indent="0">
              <a:buNone/>
            </a:pPr>
            <a:r>
              <a:rPr lang="en-US" sz="1800" dirty="0"/>
              <a:t>Oct 10: TOR @ OTT, STL @ VAN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196005-9BFE-CA64-8F92-9433BC7858E9}"/>
              </a:ext>
            </a:extLst>
          </p:cNvPr>
          <p:cNvSpPr txBox="1"/>
          <p:nvPr/>
        </p:nvSpPr>
        <p:spPr>
          <a:xfrm>
            <a:off x="7207140" y="4876760"/>
            <a:ext cx="45881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Montserrat" pitchFamily="2" charset="77"/>
              </a:rPr>
              <a:t>GAME_IDS = {	…</a:t>
            </a:r>
          </a:p>
          <a:p>
            <a:pPr algn="l"/>
            <a:r>
              <a:rPr lang="en-US" b="1" dirty="0">
                <a:latin typeface="Montserrat" pitchFamily="2" charset="77"/>
              </a:rPr>
              <a:t>				”302”: [“TOR”, “MTL”]</a:t>
            </a:r>
          </a:p>
          <a:p>
            <a:pPr algn="l"/>
            <a:r>
              <a:rPr lang="en-US" b="1" dirty="0">
                <a:latin typeface="Montserrat" pitchFamily="2" charset="77"/>
              </a:rPr>
              <a:t>				...</a:t>
            </a:r>
          </a:p>
          <a:p>
            <a:pPr algn="l"/>
            <a:r>
              <a:rPr lang="en-US" b="1" dirty="0">
                <a:latin typeface="Montserrat" pitchFamily="2" charset="77"/>
              </a:rPr>
              <a:t>			   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56AA55-665D-16C6-4109-19A0DB2D9FFC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412412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0A242-A6A4-EA6E-95A2-21BC6337E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B79B0-443D-7199-F449-96A2B4F29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F4F1A-75F9-E48E-B4F9-2DC8EFD183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D3B92B-53E5-7E16-6D89-C0BAB76EF80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143067" cy="540131"/>
          </a:xfrm>
        </p:spPr>
        <p:txBody>
          <a:bodyPr/>
          <a:lstStyle/>
          <a:p>
            <a:r>
              <a:rPr lang="en-US" sz="2000" dirty="0"/>
              <a:t>[									        ]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93C943F-3A81-8635-9FB3-6ED6E8A147FF}"/>
              </a:ext>
            </a:extLst>
          </p:cNvPr>
          <p:cNvSpPr txBox="1">
            <a:spLocks/>
          </p:cNvSpPr>
          <p:nvPr/>
        </p:nvSpPr>
        <p:spPr>
          <a:xfrm>
            <a:off x="757428" y="3223303"/>
            <a:ext cx="11157068" cy="8027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[ </a:t>
            </a:r>
            <a:r>
              <a:rPr lang="en-US" sz="2000" b="0" dirty="0"/>
              <a:t>[ ], [ ], [ ], [ ], [ ], [ ], [ ], [ ], [ ], [ ], [ ], [ ], [ ], [ ], [ ], [ ], [ ], [ ], [ ], [ ], [ ], …, [ ], [ ], [ ], [ ] </a:t>
            </a:r>
            <a:r>
              <a:rPr lang="en-US" sz="2000" dirty="0"/>
              <a:t>]</a:t>
            </a:r>
          </a:p>
          <a:p>
            <a:r>
              <a:rPr lang="en-US" sz="2000" dirty="0"/>
              <a:t>   0 → Oct. 7								   191→ Apr. 16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E6F5B8E-F287-FADA-1331-8602FE1DF326}"/>
              </a:ext>
            </a:extLst>
          </p:cNvPr>
          <p:cNvSpPr txBox="1">
            <a:spLocks/>
          </p:cNvSpPr>
          <p:nvPr/>
        </p:nvSpPr>
        <p:spPr>
          <a:xfrm>
            <a:off x="757428" y="4085580"/>
            <a:ext cx="11157068" cy="16383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[ </a:t>
            </a:r>
            <a:r>
              <a:rPr lang="en-US" sz="2000" b="0" dirty="0"/>
              <a:t>[43, 1045, 298], [734, 179], [ ], [304, 906], [478, 74, 903, 1102, 452, 863, 158, 4], …, </a:t>
            </a:r>
            <a:r>
              <a:rPr lang="en-US" sz="2000" dirty="0"/>
              <a:t>]</a:t>
            </a:r>
          </a:p>
          <a:p>
            <a:r>
              <a:rPr lang="en-US" sz="2000" dirty="0"/>
              <a:t>    43 → BUF @ BOS</a:t>
            </a:r>
          </a:p>
          <a:p>
            <a:r>
              <a:rPr lang="en-US" sz="2000" dirty="0"/>
              <a:t>          1045 → ANA @ CBJ</a:t>
            </a:r>
          </a:p>
          <a:p>
            <a:r>
              <a:rPr lang="en-US" sz="2000" dirty="0"/>
              <a:t>                     298 → TOR @ DET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A5856D-5F13-2190-0B74-09A60426E2E3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944484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C383D-732C-0F31-15BD-A828E953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F459B-574B-5514-CDAA-85E4A0BDB5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Choosing The Best Schedules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EB05A0-69EC-144A-2A9B-FF8A2BD7E7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Isolate each team’s individual schedules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Evaluate the fitness of each team’s schedules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Sum the fitness of the team schedules for the total fitness of the whole schedule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7D5F56-C52C-B883-0132-C3567C4808B7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709597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46BBF-22B4-EE1C-482C-B42902477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59A69-CF4A-5F1C-955D-0A615F18F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67DE0-24F4-DF48-28D5-091430005D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Optimizing Game Days/Rest Time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82128-4AC0-5AE7-49AD-E7018DBE04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Look at every team’s consecutive games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the number of rest days between each game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a penalty depending on the number of rest days between games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5AD69F5-6B32-0A73-4A97-D7F23A64A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2520"/>
              </p:ext>
            </p:extLst>
          </p:nvPr>
        </p:nvGraphicFramePr>
        <p:xfrm>
          <a:off x="3558954" y="3821441"/>
          <a:ext cx="5074092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3657">
                  <a:extLst>
                    <a:ext uri="{9D8B030D-6E8A-4147-A177-3AD203B41FA5}">
                      <a16:colId xmlns:a16="http://schemas.microsoft.com/office/drawing/2014/main" val="2295528241"/>
                    </a:ext>
                  </a:extLst>
                </a:gridCol>
                <a:gridCol w="1610435">
                  <a:extLst>
                    <a:ext uri="{9D8B030D-6E8A-4147-A177-3AD203B41FA5}">
                      <a16:colId xmlns:a16="http://schemas.microsoft.com/office/drawing/2014/main" val="1676134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Rest Days Between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Penalty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9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days (back-to-back game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small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69246"/>
                  </a:ext>
                </a:extLst>
              </a:tr>
              <a:tr h="34780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5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Small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4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Small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13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or more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57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 rest days between 3+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Massive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3075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2F8130-A7E5-2662-997F-25CA2E56D5CA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679713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56589-FD3D-9AC1-2B0A-5A0C0BC00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94220-EBE4-2DD1-9657-658FC4CB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06F2FF-789F-0814-15B3-316C1C7419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Optimize Home and Away Balance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9EB2D-91D2-45EE-6CF4-C1C843DB0F0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Look at every team’s consecutive games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streaks of consecutive home or away games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a penalty depending on the length of the streaks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9EF037-6DCA-70C1-1403-069D42972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381024"/>
              </p:ext>
            </p:extLst>
          </p:nvPr>
        </p:nvGraphicFramePr>
        <p:xfrm>
          <a:off x="3450920" y="4043680"/>
          <a:ext cx="529015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370">
                  <a:extLst>
                    <a:ext uri="{9D8B030D-6E8A-4147-A177-3AD203B41FA5}">
                      <a16:colId xmlns:a16="http://schemas.microsoft.com/office/drawing/2014/main" val="2295528241"/>
                    </a:ext>
                  </a:extLst>
                </a:gridCol>
                <a:gridCol w="1257789">
                  <a:extLst>
                    <a:ext uri="{9D8B030D-6E8A-4147-A177-3AD203B41FA5}">
                      <a16:colId xmlns:a16="http://schemas.microsoft.com/office/drawing/2014/main" val="1676134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Streak of Home/Away Games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Penalty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9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6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2-3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Small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5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4-5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Small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4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6-7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61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8+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Large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43695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CAF1AC0-7B87-4890-1CB4-843E2AAD42E7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39404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2A3A7-469E-CE05-145B-11A24FADC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167D-996D-70C6-EC5C-38A131C14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A312A-CD39-072C-FF9B-EDEFBA6EF0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Reducing Total Travel Distance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2504-36D6-7CD1-3D89-B620A34CAA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Look at every team’s consecutive games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Check where each next game is being played compared to the previous game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the Haversine formula to calculate the distance between two arenas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the total distance value as the penalty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88AA44-457F-AA31-B391-5D6FF1CFC287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23</a:t>
            </a:r>
          </a:p>
        </p:txBody>
      </p:sp>
      <p:pic>
        <p:nvPicPr>
          <p:cNvPr id="1026" name="Picture 2" descr="Commonly-used distance calculation in Data Science : Levenshtein Distance, Haversine  Distance | by Alex Yeo | Medium">
            <a:extLst>
              <a:ext uri="{FF2B5EF4-FFF2-40B4-BE49-F238E27FC236}">
                <a16:creationId xmlns:a16="http://schemas.microsoft.com/office/drawing/2014/main" id="{A42F12E3-3B4B-E828-5E1C-695A4571EC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77" r="16189"/>
          <a:stretch/>
        </p:blipFill>
        <p:spPr bwMode="auto">
          <a:xfrm>
            <a:off x="2652686" y="4432349"/>
            <a:ext cx="6886627" cy="1844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127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BEBB8-672A-8764-FD1B-C23D0E98B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87939-6083-37E8-B447-74DC69B7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Fitness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ACEDFD-7373-0941-FA1E-E3673E4048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Weighting The Different Fitness Objectives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5599675-BEC4-4569-5E51-6477248AFE2F}"/>
                  </a:ext>
                </a:extLst>
              </p:cNvPr>
              <p:cNvSpPr>
                <a:spLocks noGrp="1"/>
              </p:cNvSpPr>
              <p:nvPr>
                <p:ph sz="quarter" idx="11"/>
              </p:nvPr>
            </p:nvSpPr>
            <p:spPr/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The magnitude of the travel penalty is much larger than the penalties of the other two objectives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Apply weighting to travel fitness</a:t>
                </a: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𝑡𝑒𝑎𝑚</m:t>
                          </m:r>
                        </m:e>
                        <m:sub>
                          <m:r>
                            <a:rPr lang="en-CA" sz="2000" b="0" i="1">
                              <a:latin typeface="Cambria Math" panose="02040503050406030204" pitchFamily="18" charset="0"/>
                            </a:rPr>
                            <m:t>𝑓𝑖𝑡𝑛𝑒𝑠𝑠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𝑟𝑒𝑠𝑡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𝑓𝑖𝑡𝑛𝑒𝑠𝑠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𝑠𝑡𝑟𝑒𝑎𝑘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𝑓𝑖𝑡𝑛𝑒𝑠𝑠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𝑡𝑟𝑎𝑣𝑒𝑙</m:t>
                          </m:r>
                        </m:e>
                        <m:sub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𝑓𝑖𝑡𝑛𝑒𝑠𝑠</m:t>
                          </m:r>
                        </m:sub>
                      </m:sSub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CA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𝑡𝑟𝑎𝑣𝑒𝑙</m:t>
                          </m:r>
                        </m:e>
                        <m:sub>
                          <m:r>
                            <a:rPr lang="en-CA" sz="2000" i="1">
                              <a:latin typeface="Cambria Math" panose="02040503050406030204" pitchFamily="18" charset="0"/>
                            </a:rPr>
                            <m:t>𝑤𝑒𝑖𝑔h𝑡</m:t>
                          </m:r>
                        </m:sub>
                      </m:sSub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  <a:p>
                <a:endParaRPr lang="en-US" sz="17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CA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𝑠𝑐h𝑒𝑑𝑢𝑙𝑒</m:t>
                          </m:r>
                        </m:e>
                        <m:sub>
                          <m:r>
                            <a:rPr lang="en-CA" sz="2000" b="0" i="1">
                              <a:latin typeface="Cambria Math" panose="02040503050406030204" pitchFamily="18" charset="0"/>
                            </a:rPr>
                            <m:t>𝑓𝑖𝑡𝑛𝑒𝑠𝑠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CA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CA" sz="20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000" b="0" i="1">
                              <a:latin typeface="Cambria Math" panose="02040503050406030204" pitchFamily="18" charset="0"/>
                            </a:rPr>
                            <m:t>𝑡𝑒𝑎𝑚</m:t>
                          </m:r>
                        </m:e>
                        <m:sub>
                          <m:r>
                            <a:rPr lang="en-CA" sz="2000" b="0" i="1">
                              <a:latin typeface="Cambria Math" panose="02040503050406030204" pitchFamily="18" charset="0"/>
                            </a:rPr>
                            <m:t>𝑓𝑖𝑡𝑛𝑒𝑠𝑠</m:t>
                          </m:r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000" b="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Smaller fitness is better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5599675-BEC4-4569-5E51-6477248AFE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blipFill>
                <a:blip r:embed="rId2"/>
                <a:stretch>
                  <a:fillRect l="-361" t="-1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3F098FB-C72C-C19E-B68E-F6504E50EB51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368804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86F7C-959A-4C44-688A-CAFCFAB0D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C007E-CF5F-4E47-C7BC-4AFA8595E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31003B-1051-595F-7405-977214D60E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Creating The First Generation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814B6-2105-51F3-4358-D1D778A5AA6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274408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create an initial schedule:</a:t>
            </a:r>
          </a:p>
          <a:p>
            <a:pPr marL="971550" lvl="1" indent="-285750"/>
            <a:r>
              <a:rPr lang="en-US" sz="1800" dirty="0"/>
              <a:t>Shuffle all the days</a:t>
            </a:r>
          </a:p>
          <a:p>
            <a:pPr marL="971550" lvl="1" indent="-285750"/>
            <a:r>
              <a:rPr lang="en-US" sz="1800" dirty="0"/>
              <a:t>Shuffle all the game IDs</a:t>
            </a:r>
          </a:p>
          <a:p>
            <a:pPr marL="971550" lvl="1" indent="-285750"/>
            <a:r>
              <a:rPr lang="en-US" sz="1800" dirty="0"/>
              <a:t>Go through each game ID and insert into a day as long as:</a:t>
            </a:r>
          </a:p>
          <a:p>
            <a:pPr marL="1428750" lvl="2" indent="-285750"/>
            <a:r>
              <a:rPr lang="en-US" sz="1800" dirty="0"/>
              <a:t>The day is valid</a:t>
            </a:r>
          </a:p>
          <a:p>
            <a:pPr marL="1428750" lvl="2" indent="-285750"/>
            <a:r>
              <a:rPr lang="en-US" sz="1800" dirty="0"/>
              <a:t>The day doesn’t already have either of the teams from the game ID playing</a:t>
            </a:r>
          </a:p>
          <a:p>
            <a:pPr marL="971550" lvl="1" indent="-285750"/>
            <a:r>
              <a:rPr lang="en-US" sz="1800" dirty="0"/>
              <a:t>Add the schedule to the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this a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population_size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number of times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30121A-1814-8748-E318-9BD6D8560781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11544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C1BA9-67B1-1911-21D1-EF766793C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43FA2-EA42-1CCE-B62A-9934735C9A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Tournament Selection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7FA9A0-E49D-0BFE-9B83-E97E2E7433E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Randomly select a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tournament_size </a:t>
            </a:r>
            <a:r>
              <a:rPr lang="en-US" dirty="0"/>
              <a:t>number of individuals from the population and add the best one to the mating pool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Repeat until the mating pool has reached the population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3CF4A-5010-0982-50BD-38C55850644C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666729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C52B2-3984-CFA0-AC57-28C6B0EF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2C7ED-8491-EF77-7688-6B571C7F01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Elitism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81BB9-FC5F-004D-8E39-E818BD2F2D3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elitism </a:t>
            </a:r>
            <a:r>
              <a:rPr lang="en-US" dirty="0"/>
              <a:t>is turned on, keep the best schedule through each generation</a:t>
            </a:r>
          </a:p>
          <a:p>
            <a:pPr marL="971550" lvl="1" indent="-285750"/>
            <a:r>
              <a:rPr lang="en-US" sz="1800" dirty="0"/>
              <a:t>Replace the worst schedule in the mating pool with the best schedule in the population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9C31C4-359A-13BE-F28F-8845778DF595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438645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9D1A-4307-B482-D0CD-1E77B3659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Crossover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05676-75BD-6353-8CD0-83D91B0187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Order Crossover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6C4596-DB73-E18E-D894-CA402C4FBAC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order crossover to pairs of schedules in the mating pool based on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crossover_rate</a:t>
            </a:r>
            <a:endParaRPr lang="en-US" dirty="0"/>
          </a:p>
          <a:p>
            <a:pPr marL="971550" lvl="1" indent="-285750"/>
            <a:r>
              <a:rPr lang="en-US" sz="1800" dirty="0"/>
              <a:t>Select two schedules from the population</a:t>
            </a:r>
          </a:p>
          <a:p>
            <a:pPr marL="971550" lvl="1" indent="-285750"/>
            <a:r>
              <a:rPr lang="en-US" sz="1800" dirty="0"/>
              <a:t>Flatten each schedule into one list of all game IDs in order</a:t>
            </a:r>
          </a:p>
          <a:p>
            <a:pPr marL="971550" lvl="1" indent="-285750"/>
            <a:r>
              <a:rPr lang="en-US" sz="1800" dirty="0"/>
              <a:t>Preserve a slice from schedule one</a:t>
            </a:r>
          </a:p>
          <a:p>
            <a:pPr marL="971550" lvl="1" indent="-285750"/>
            <a:r>
              <a:rPr lang="en-US" sz="1800" dirty="0"/>
              <a:t>Fill the area outside the slices with game IDs (that are not already in the slice) in the order they appear in schedule two</a:t>
            </a:r>
          </a:p>
          <a:p>
            <a:pPr marL="971550" lvl="1" indent="-285750"/>
            <a:r>
              <a:rPr lang="en-US" sz="1800" dirty="0"/>
              <a:t>Remake the day lists with the original number of games they had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Maintain schedule validity</a:t>
            </a:r>
          </a:p>
          <a:p>
            <a:pPr marL="971550" lvl="1" indent="-285750"/>
            <a:r>
              <a:rPr lang="en-CA" sz="1800" dirty="0"/>
              <a:t>Repair any team that ended up scheduled twice on the same day</a:t>
            </a:r>
            <a:endParaRPr lang="en-US" sz="1800" dirty="0"/>
          </a:p>
          <a:p>
            <a:pPr marL="971550" lvl="1" indent="-285750"/>
            <a:r>
              <a:rPr lang="en-US" sz="1800" dirty="0"/>
              <a:t>If an invalid day is found within the slice, choose a new slice</a:t>
            </a:r>
          </a:p>
          <a:p>
            <a:pPr marL="971550" lvl="1" indent="-285750"/>
            <a:r>
              <a:rPr lang="en-US" sz="1800" dirty="0"/>
              <a:t>Abort if a valid range is not found after 5 attempts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B6AED9-AB20-9463-EB8E-971C49F9530E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35165868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0F659-FA4A-4FD3-9DDC-92C49EDE6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EE3F1-EEA7-41CB-B283-A4AB063BA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Crossover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5B672-F637-5BA0-FA8A-1B6575BC2A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Order Crossover Visualization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69F176-6991-5DC4-B390-03A9159C1B69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29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371BA0-6E5C-0FFA-FD9C-EE29970581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4" b="53117"/>
          <a:stretch/>
        </p:blipFill>
        <p:spPr>
          <a:xfrm>
            <a:off x="603601" y="2573868"/>
            <a:ext cx="5427409" cy="38783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004338F-262D-B006-D101-8CA457C53F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9" t="46753"/>
          <a:stretch/>
        </p:blipFill>
        <p:spPr>
          <a:xfrm>
            <a:off x="5828962" y="1292308"/>
            <a:ext cx="6229232" cy="502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26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0956A-E20A-60B5-3633-69A4DDEDD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E6865-3CBF-FEB5-0AED-5C748410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D19CC-652D-1E68-CA97-8C1F5BD7FE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Altering Chromosomes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7CC5FF-D89B-C15E-A37B-29D9337DBF8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Apply a mutation to schedules in the mating pool based on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mutation_rate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 types of mutation</a:t>
            </a:r>
          </a:p>
          <a:p>
            <a:pPr marL="971550" lvl="1" indent="-285750"/>
            <a:r>
              <a:rPr lang="en-US" sz="1800" dirty="0"/>
              <a:t>Game swap mutation</a:t>
            </a:r>
          </a:p>
          <a:p>
            <a:pPr marL="971550" lvl="1" indent="-285750"/>
            <a:r>
              <a:rPr lang="en-US" sz="1800" dirty="0"/>
              <a:t>Day swap mutation</a:t>
            </a:r>
          </a:p>
          <a:p>
            <a:pPr marL="971550" lvl="1" indent="-285750"/>
            <a:r>
              <a:rPr lang="en-US" sz="1800" dirty="0"/>
              <a:t>Day inversion mutation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has an equal chance of occurring (33.33%)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D89718-EABA-AF49-95AC-1113E38F7144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9547781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18F3F-7634-7A50-EE47-355A109B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1EC09E-EC06-4B64-B179-BB98F176F2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Game Swap Mutation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BE1A96-BAC0-394B-59E6-7F881B62957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Randomly select two days and swap two randomly picked games from those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only one day has games scheduled, just move one game from that day to the other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Maintain schedule validity</a:t>
            </a:r>
          </a:p>
          <a:p>
            <a:pPr marL="971550" lvl="1" indent="-285750"/>
            <a:r>
              <a:rPr lang="en-US" sz="1800" dirty="0"/>
              <a:t>If one of the selected days is invalid, repick both days</a:t>
            </a:r>
          </a:p>
          <a:p>
            <a:pPr marL="971550" lvl="1" indent="-285750"/>
            <a:r>
              <a:rPr lang="en-US" sz="1800" dirty="0"/>
              <a:t>If the mutation would cause a team to play twice in one day, repick both days</a:t>
            </a:r>
          </a:p>
          <a:p>
            <a:pPr marL="971550" lvl="1" indent="-285750"/>
            <a:r>
              <a:rPr lang="en-US" sz="1800" dirty="0"/>
              <a:t>Abort if valid days are not found after 5 attempts</a:t>
            </a:r>
          </a:p>
          <a:p>
            <a:pPr marL="971550" lvl="1" indent="-285750"/>
            <a:endParaRPr lang="en-US" sz="1800" dirty="0"/>
          </a:p>
          <a:p>
            <a:r>
              <a:rPr lang="en-US" dirty="0"/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F195D2-1DC0-E67B-E6CE-072CEA57CD3C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4652667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FC069-2187-7D70-4351-CE6A5BF48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53B2D-0288-8CC8-0FF2-52155FF4A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58E68-6DB2-F474-8FD7-DFF091A6C5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Game Swap Mutation Visualization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44AE4-76A6-B884-8EA5-CFB234D81ADE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601935-0492-ABA2-3D5C-E8179EBB8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1"/>
          <a:stretch/>
        </p:blipFill>
        <p:spPr>
          <a:xfrm>
            <a:off x="1291164" y="2563627"/>
            <a:ext cx="9575203" cy="333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92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19DB8-092D-86AC-58E4-9285CAC2B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7CD3-2609-B080-BE9C-E5279D2BE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17084-E469-44CA-26EF-A7CE08B16B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Day Swap Mutation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B0300-7D11-D04F-99EF-1034E632BFC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Randomly select two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Swap the position of those days in the schedule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Maintain schedule validity</a:t>
            </a:r>
          </a:p>
          <a:p>
            <a:pPr marL="971550" lvl="1" indent="-285750"/>
            <a:r>
              <a:rPr lang="en-US" sz="1800" dirty="0"/>
              <a:t>If one of the selected days is invalid, repick both days</a:t>
            </a:r>
          </a:p>
          <a:p>
            <a:pPr marL="971550" lvl="1" indent="-285750"/>
            <a:r>
              <a:rPr lang="en-US" sz="1800" dirty="0"/>
              <a:t>Abort if valid days are not found after 5 attempts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A27140-FA86-0500-126C-6B710932AABB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613942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802D1-4B6C-6F3B-CB2F-8A7D0121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C525A-F676-3641-EF50-769EF626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B63FD-9FAA-392E-9535-C3EF4008E9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Day Swap Mutation Visualization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31273C-083C-1444-9EA3-E7B3A7CBEF70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0CAA56-C517-0E67-5363-21D4308560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03"/>
          <a:stretch/>
        </p:blipFill>
        <p:spPr>
          <a:xfrm>
            <a:off x="1256695" y="2570157"/>
            <a:ext cx="9656859" cy="333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94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6F403-EE2B-F05B-5B2D-F48E4A2D9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2AE3A-9D55-5AE2-CD44-AA2E4078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D7B77-0EC4-6520-8690-CF79B9EB86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Day Inversion Mutation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2FFDB8-71BF-3B14-BEA9-DCDA7BB1FD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Randomly select two days as the start and end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Invert the order that the days appear in the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Maintain schedule validity</a:t>
            </a:r>
          </a:p>
          <a:p>
            <a:pPr marL="971550" lvl="1" indent="-285750"/>
            <a:r>
              <a:rPr lang="en-US" sz="1800" dirty="0"/>
              <a:t>If an invalid day is found within the range, repick the start and end days</a:t>
            </a:r>
          </a:p>
          <a:p>
            <a:pPr marL="971550" lvl="1" indent="-285750"/>
            <a:r>
              <a:rPr lang="en-US" sz="1800" dirty="0"/>
              <a:t>Abort if a valid range is not found after 5 attempts</a:t>
            </a:r>
          </a:p>
          <a:p>
            <a:pPr marL="285750" indent="-285750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ADD35E-A4A8-5672-A4A4-B7AE7045ED02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40674420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A29-C70D-3AA5-6D35-5D9ACDC38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B4184-421D-49B4-E188-0397CE5CC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D3BF-FBA9-E0D0-F528-1DA578946F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Day Inversion Mutation Visualization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747343-7A84-7F81-1F0D-15C43DFE0058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EB30F-3747-7323-AD23-008D5B34B6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04"/>
          <a:stretch/>
        </p:blipFill>
        <p:spPr>
          <a:xfrm>
            <a:off x="1278446" y="2570157"/>
            <a:ext cx="9592213" cy="333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165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E64DE-466A-3CDB-8B6D-DE75BF3B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8F0A2-91E1-96F8-6E70-83323A9D3C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When To Stop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B10B0-F75E-540C-89F7-B75A3CC56F4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termination criteria</a:t>
            </a:r>
          </a:p>
          <a:p>
            <a:pPr marL="971550" lvl="1" indent="-285750"/>
            <a:r>
              <a:rPr lang="en-US" sz="1800" dirty="0"/>
              <a:t>The number of defined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generations </a:t>
            </a:r>
            <a:r>
              <a:rPr lang="en-US" sz="1800" dirty="0"/>
              <a:t>has been reached</a:t>
            </a:r>
          </a:p>
          <a:p>
            <a:pPr marL="971550" lvl="1" indent="-285750"/>
            <a:r>
              <a:rPr lang="en-US" sz="1800" dirty="0"/>
              <a:t>The best fitness has not improved in so many defined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stagnant_generations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71550" lvl="1" indent="-285750"/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If the GA reaches 90% of the </a:t>
            </a:r>
            <a:r>
              <a:rPr lang="en-US" sz="18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stagnant_generations</a:t>
            </a:r>
            <a:r>
              <a:rPr lang="en-US" b="0" dirty="0">
                <a:latin typeface="+mn-lt"/>
                <a:cs typeface="Courier New" panose="02070309020205020404" pitchFamily="49" charset="0"/>
              </a:rPr>
              <a:t>, </a:t>
            </a:r>
            <a:r>
              <a:rPr lang="en-US" sz="1800" dirty="0">
                <a:latin typeface="+mn-lt"/>
                <a:cs typeface="Courier New" panose="02070309020205020404" pitchFamily="49" charset="0"/>
              </a:rPr>
              <a:t>decrease the crossover rate by 50%, increase the mutation rate by 50%, and remove day inversion mutations</a:t>
            </a:r>
          </a:p>
          <a:p>
            <a:pPr marL="971550" lvl="1" indent="-285750"/>
            <a:r>
              <a:rPr lang="en-US" dirty="0">
                <a:latin typeface="+mn-lt"/>
                <a:cs typeface="Courier New" panose="02070309020205020404" pitchFamily="49" charset="0"/>
              </a:rPr>
              <a:t>If the best fitness improves, revert changes</a:t>
            </a:r>
          </a:p>
          <a:p>
            <a:pPr marL="971550" lvl="1" indent="-285750"/>
            <a:r>
              <a:rPr lang="en-US" dirty="0">
                <a:latin typeface="+mn-lt"/>
                <a:cs typeface="Courier New" panose="02070309020205020404" pitchFamily="49" charset="0"/>
              </a:rPr>
              <a:t>Encourages less destructive changes when nearing final results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F44C1B-9567-F119-4688-4B3E14EBD23A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7088008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88793-66E3-3179-16F3-BD177DECB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03F33-9945-DCE0-7BA6-B337334D6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94304-2C13-FFF7-589C-52015680FA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Values Need To Be Optimized?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9DA01-6A18-3405-2AC6-EE54CECF5E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Fitness function penalties and weights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Hyperparameters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071218-6996-1C6E-A92C-80A74C68D570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624922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355A3-E64F-4DEE-FE33-8176A5D35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E1FED-157A-ECA7-4E12-3C1FD6A2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15C9C-570D-6D7B-313A-22FD381CAA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Choosing Fitness Function Penalties and Weights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D6EC1-5334-BA4D-A265-6BA8D058C54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Hand chosen through trial and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842C34C-EF0E-7B5C-C3F7-622890428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935941"/>
              </p:ext>
            </p:extLst>
          </p:nvPr>
        </p:nvGraphicFramePr>
        <p:xfrm>
          <a:off x="919508" y="3227774"/>
          <a:ext cx="517649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8461">
                  <a:extLst>
                    <a:ext uri="{9D8B030D-6E8A-4147-A177-3AD203B41FA5}">
                      <a16:colId xmlns:a16="http://schemas.microsoft.com/office/drawing/2014/main" val="2295528241"/>
                    </a:ext>
                  </a:extLst>
                </a:gridCol>
                <a:gridCol w="1698031">
                  <a:extLst>
                    <a:ext uri="{9D8B030D-6E8A-4147-A177-3AD203B41FA5}">
                      <a16:colId xmlns:a16="http://schemas.microsoft.com/office/drawing/2014/main" val="1676134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Rest Days Between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Penalty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9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days (back-to-back game days)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6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5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4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13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or more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57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 rest days between 3+ games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3075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C7F8A02D-06B2-B8EF-5B02-BBD163873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685473"/>
                  </p:ext>
                </p:extLst>
              </p:nvPr>
            </p:nvGraphicFramePr>
            <p:xfrm>
              <a:off x="6257739" y="5336608"/>
              <a:ext cx="5248184" cy="7589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91875">
                      <a:extLst>
                        <a:ext uri="{9D8B030D-6E8A-4147-A177-3AD203B41FA5}">
                          <a16:colId xmlns:a16="http://schemas.microsoft.com/office/drawing/2014/main" val="4032915376"/>
                        </a:ext>
                      </a:extLst>
                    </a:gridCol>
                    <a:gridCol w="1256309">
                      <a:extLst>
                        <a:ext uri="{9D8B030D-6E8A-4147-A177-3AD203B41FA5}">
                          <a16:colId xmlns:a16="http://schemas.microsoft.com/office/drawing/2014/main" val="7995975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Weight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Value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51496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CA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𝑡𝑟𝑎𝑣𝑒𝑙</m:t>
                                    </m:r>
                                  </m:e>
                                  <m:sub>
                                    <m:r>
                                      <a:rPr lang="en-CA" sz="1800" b="0" i="1" smtClean="0">
                                        <a:latin typeface="Cambria Math" panose="02040503050406030204" pitchFamily="18" charset="0"/>
                                      </a:rPr>
                                      <m:t>𝑤𝑒𝑖𝑔h𝑡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77371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C7F8A02D-06B2-B8EF-5B02-BBD16387351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685473"/>
                  </p:ext>
                </p:extLst>
              </p:nvPr>
            </p:nvGraphicFramePr>
            <p:xfrm>
              <a:off x="6257739" y="5336608"/>
              <a:ext cx="5248184" cy="7589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91875">
                      <a:extLst>
                        <a:ext uri="{9D8B030D-6E8A-4147-A177-3AD203B41FA5}">
                          <a16:colId xmlns:a16="http://schemas.microsoft.com/office/drawing/2014/main" val="4032915376"/>
                        </a:ext>
                      </a:extLst>
                    </a:gridCol>
                    <a:gridCol w="1256309">
                      <a:extLst>
                        <a:ext uri="{9D8B030D-6E8A-4147-A177-3AD203B41FA5}">
                          <a16:colId xmlns:a16="http://schemas.microsoft.com/office/drawing/2014/main" val="79959751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Weight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/>
                            <a:t>Value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05149668"/>
                      </a:ext>
                    </a:extLst>
                  </a:tr>
                  <a:tr h="38811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2" t="-103125" r="-32012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/>
                            <a:t>0.01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77371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E0227B0-D21F-E034-BDAA-946825E8F48F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39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79E47B2-E3E4-5127-F997-4DCD7F5026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907067"/>
              </p:ext>
            </p:extLst>
          </p:nvPr>
        </p:nvGraphicFramePr>
        <p:xfrm>
          <a:off x="6257739" y="2930148"/>
          <a:ext cx="529015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370">
                  <a:extLst>
                    <a:ext uri="{9D8B030D-6E8A-4147-A177-3AD203B41FA5}">
                      <a16:colId xmlns:a16="http://schemas.microsoft.com/office/drawing/2014/main" val="2295528241"/>
                    </a:ext>
                  </a:extLst>
                </a:gridCol>
                <a:gridCol w="1257789">
                  <a:extLst>
                    <a:ext uri="{9D8B030D-6E8A-4147-A177-3AD203B41FA5}">
                      <a16:colId xmlns:a16="http://schemas.microsoft.com/office/drawing/2014/main" val="1676134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Streak of Home/Away Games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Penalty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99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6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2-3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5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4-5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4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6-7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618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8+ in a 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4369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359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EA296-7E01-376E-20C6-BD286A138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44884-53D8-5520-7A5B-E71A3A45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2A2A8F-F484-5CCD-CF1E-65201E99EB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Choosing Hyperparameter Values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D3F3B1-3687-90CF-0DA4-2C201461D0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70" y="2687643"/>
            <a:ext cx="6076168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Hyperparameter values were chosen based on testing trials</a:t>
            </a:r>
          </a:p>
          <a:p>
            <a:pPr marL="971550" lvl="1" indent="-285750"/>
            <a:r>
              <a:rPr lang="en-US" sz="1800" dirty="0"/>
              <a:t>Select multiple values for a hyperparameter to test</a:t>
            </a:r>
          </a:p>
          <a:p>
            <a:pPr marL="971550" lvl="1" indent="-285750"/>
            <a:r>
              <a:rPr lang="en-US" sz="1800" dirty="0"/>
              <a:t>Run the GA 50 times for each value</a:t>
            </a:r>
          </a:p>
          <a:p>
            <a:pPr marL="971550" lvl="1" indent="-285750"/>
            <a:r>
              <a:rPr lang="en-US" sz="1800" dirty="0"/>
              <a:t>Compare the distributions of the best </a:t>
            </a:r>
            <a:r>
              <a:rPr lang="en-US" sz="1800" dirty="0" err="1"/>
              <a:t>fitnesses</a:t>
            </a:r>
            <a:r>
              <a:rPr lang="en-US" sz="1800" dirty="0"/>
              <a:t> of each value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D3FCFAC-AE9F-4CD1-B7C9-45269800C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531775"/>
              </p:ext>
            </p:extLst>
          </p:nvPr>
        </p:nvGraphicFramePr>
        <p:xfrm>
          <a:off x="6833938" y="2584457"/>
          <a:ext cx="5290159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3292">
                  <a:extLst>
                    <a:ext uri="{9D8B030D-6E8A-4147-A177-3AD203B41FA5}">
                      <a16:colId xmlns:a16="http://schemas.microsoft.com/office/drawing/2014/main" val="4032915376"/>
                    </a:ext>
                  </a:extLst>
                </a:gridCol>
                <a:gridCol w="3176867">
                  <a:extLst>
                    <a:ext uri="{9D8B030D-6E8A-4147-A177-3AD203B41FA5}">
                      <a16:colId xmlns:a16="http://schemas.microsoft.com/office/drawing/2014/main" val="799597518"/>
                    </a:ext>
                  </a:extLst>
                </a:gridCol>
              </a:tblGrid>
              <a:tr h="121754">
                <a:tc>
                  <a:txBody>
                    <a:bodyPr/>
                    <a:lstStyle/>
                    <a:p>
                      <a:r>
                        <a:rPr lang="en-US" dirty="0"/>
                        <a:t>Optimizing Hyperparameters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Test Value(s)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149668"/>
                  </a:ext>
                </a:extLst>
              </a:tr>
              <a:tr h="121754">
                <a:tc>
                  <a:txBody>
                    <a:bodyPr/>
                    <a:lstStyle/>
                    <a:p>
                      <a:r>
                        <a:rPr lang="en-US" sz="1600" b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population_size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23962"/>
                  </a:ext>
                </a:extLst>
              </a:tr>
              <a:tr h="121754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generations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21917"/>
                  </a:ext>
                </a:extLst>
              </a:tr>
              <a:tr h="121754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tournament_size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2, </a:t>
                      </a:r>
                      <a:r>
                        <a:rPr lang="en-US" b="1" dirty="0"/>
                        <a:t>3</a:t>
                      </a:r>
                      <a:r>
                        <a:rPr lang="en-US" b="0" dirty="0"/>
                        <a:t>, 4, 5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963294"/>
                  </a:ext>
                </a:extLst>
              </a:tr>
              <a:tr h="121754">
                <a:tc>
                  <a:txBody>
                    <a:bodyPr/>
                    <a:lstStyle/>
                    <a:p>
                      <a:r>
                        <a:rPr lang="en-US" sz="1600" b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crossover_rate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0.30, 0.40, </a:t>
                      </a:r>
                      <a:r>
                        <a:rPr lang="en-US" b="1" dirty="0"/>
                        <a:t>0.50</a:t>
                      </a:r>
                      <a:r>
                        <a:rPr lang="en-US" b="0" dirty="0"/>
                        <a:t>, 0.60, 0.70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737423"/>
                  </a:ext>
                </a:extLst>
              </a:tr>
              <a:tr h="121754">
                <a:tc>
                  <a:txBody>
                    <a:bodyPr/>
                    <a:lstStyle/>
                    <a:p>
                      <a:r>
                        <a:rPr lang="en-US" sz="1600" b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mutation_rate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0.10, 0.20, </a:t>
                      </a:r>
                      <a:r>
                        <a:rPr lang="en-US" b="1" dirty="0"/>
                        <a:t>0.30</a:t>
                      </a:r>
                      <a:r>
                        <a:rPr lang="en-US" b="0" dirty="0"/>
                        <a:t>, 0.40, 0.50, 0.60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44632"/>
                  </a:ext>
                </a:extLst>
              </a:tr>
              <a:tr h="121754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elitism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True</a:t>
                      </a:r>
                      <a:r>
                        <a:rPr lang="en-US" dirty="0"/>
                        <a:t>, 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67390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2DF7022-B380-DEBA-B361-8AEC69A9D264}"/>
              </a:ext>
            </a:extLst>
          </p:cNvPr>
          <p:cNvSpPr txBox="1"/>
          <p:nvPr/>
        </p:nvSpPr>
        <p:spPr>
          <a:xfrm>
            <a:off x="6833938" y="5419097"/>
            <a:ext cx="5290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latin typeface="Montserrat" pitchFamily="2" charset="77"/>
              </a:rPr>
              <a:t>Bolded values indicate the hyperparameter’s default value when it was not the one being tested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EC8320-5E55-26F1-D559-743474EBB30B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0020270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01554-A013-5CB5-EF94-BD29F24ED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961B483-1DE8-1E1E-157E-F88F6B719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34" y="1222626"/>
            <a:ext cx="6629563" cy="49721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032877-5DAD-D93E-6893-428882E1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972E7-335F-B31F-015F-4C160D9BFC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Tournament Size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7ED1E-38C8-A416-7800-2858484C370C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41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4160B14-C271-FBBD-5D4E-BE743FBCC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143067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tournament_size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= 5</a:t>
            </a: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E46655-2E1B-463F-AF02-54089F8301DC}"/>
              </a:ext>
            </a:extLst>
          </p:cNvPr>
          <p:cNvCxnSpPr>
            <a:cxnSpLocks/>
          </p:cNvCxnSpPr>
          <p:nvPr/>
        </p:nvCxnSpPr>
        <p:spPr>
          <a:xfrm>
            <a:off x="1109079" y="2760898"/>
            <a:ext cx="2572118" cy="2182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A2775D-999E-4F5B-1AE4-7AF51810157B}"/>
              </a:ext>
            </a:extLst>
          </p:cNvPr>
          <p:cNvCxnSpPr>
            <a:cxnSpLocks/>
          </p:cNvCxnSpPr>
          <p:nvPr/>
        </p:nvCxnSpPr>
        <p:spPr>
          <a:xfrm flipV="1">
            <a:off x="1109079" y="2760898"/>
            <a:ext cx="2572118" cy="2182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DDB3FB36-255B-5FEC-1FE8-2682016946E2}"/>
              </a:ext>
            </a:extLst>
          </p:cNvPr>
          <p:cNvSpPr txBox="1">
            <a:spLocks/>
          </p:cNvSpPr>
          <p:nvPr/>
        </p:nvSpPr>
        <p:spPr>
          <a:xfrm>
            <a:off x="757428" y="3052429"/>
            <a:ext cx="4289025" cy="358933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tournament_size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=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Short 300-generation tests favour faster convergence over the long-run diversity that a full 10,000-generation run needs.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3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A4576-0697-8D18-D017-2C1404BD8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039D-2289-A9A3-B918-5C96F6ED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388B9-9BEE-36C8-2AC4-C966486466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Crossover Rate Distributions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F0B3B7-B5BD-477E-06DC-95979D5F4A48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42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E4E43B3-2E31-7193-22E3-9C7EAD997C4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143067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crossover_rate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= 0.4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AA78D8-379D-9567-2CC4-3728E3F62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36" y="1222624"/>
            <a:ext cx="6629564" cy="497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79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F1949-D72F-BFDE-BE91-B2E3F6A61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2E395-B47A-0C72-3781-6D0B825AF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F276A-05D9-F231-76CA-24CCF5775E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Mutation Rate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E23BE-288D-ADE4-629A-44E4C6ABE25D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43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B97F427-EA93-7188-C201-B9B07A90B8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143067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mutation_rate</a:t>
            </a: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= 0.4</a:t>
            </a: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90AC3A-48F5-1862-5702-71C8B0E2B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35" y="1222625"/>
            <a:ext cx="6629563" cy="497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354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5BFBD-F435-3802-39EE-07F0A7A70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F763-1FF5-C8A2-24F5-8CEC90B61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80BBD-8EB5-30D6-AFB6-0D2FA5C62A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Elitism Distributions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B5F1B9-D2E3-D992-D1BC-AF91B9414E61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44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ADE3CE1-9654-D8D2-FD9C-02283314198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143067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latin typeface="Courier New" panose="02070309020205020404" pitchFamily="49" charset="0"/>
                <a:cs typeface="Courier New" panose="02070309020205020404" pitchFamily="49" charset="0"/>
              </a:rPr>
              <a:t>elitism </a:t>
            </a:r>
            <a:r>
              <a:rPr lang="en-US" dirty="0"/>
              <a:t>= True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030D69-1AE7-6814-873D-3997B6C44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235" y="1222625"/>
            <a:ext cx="6629563" cy="497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38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E0D6B-4947-2C65-4227-1BFA5826A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42F86-9193-AC16-7FE3-B82F4833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GA Values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02C1D1-A7F2-CEE5-9641-104DC90B6E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Chosen Hyperparameter Values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F7426C2-B2DC-648D-0E4D-BD7C90E709C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143067" cy="3589337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cs typeface="Calibri" panose="020F0502020204030204" pitchFamily="34" charset="0"/>
              </a:rPr>
              <a:t>Actual crossover and mutation rates are technically smaller due to possible operation abortion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F0AB3B-7C44-285B-87FA-3F308A57010B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45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B7B2093-D6A5-6E4B-4FBA-E93583A2C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755472"/>
              </p:ext>
            </p:extLst>
          </p:nvPr>
        </p:nvGraphicFramePr>
        <p:xfrm>
          <a:off x="3035706" y="2565400"/>
          <a:ext cx="612058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2127">
                  <a:extLst>
                    <a:ext uri="{9D8B030D-6E8A-4147-A177-3AD203B41FA5}">
                      <a16:colId xmlns:a16="http://schemas.microsoft.com/office/drawing/2014/main" val="4032915376"/>
                    </a:ext>
                  </a:extLst>
                </a:gridCol>
                <a:gridCol w="2868461">
                  <a:extLst>
                    <a:ext uri="{9D8B030D-6E8A-4147-A177-3AD203B41FA5}">
                      <a16:colId xmlns:a16="http://schemas.microsoft.com/office/drawing/2014/main" val="799597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Hyperparameter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14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population_size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2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generations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20 000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2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stagnant_generations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1 000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73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tournament_size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96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crossover_rate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0.50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73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mutation_rate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0.30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4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elitism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6739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6892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48664-C724-A00F-CF8D-47A270161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585A-2969-99A1-3D40-73BC5160C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2083A-2B89-DF72-2BB5-6568212A76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Running The Genetic Algorithm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E84A9-F6BD-C640-2A5B-B3790DE16F1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10000"/>
                  </a:schemeClr>
                </a:solidFill>
                <a:cs typeface="Calibri" panose="020F0502020204030204" pitchFamily="34" charset="0"/>
              </a:rPr>
              <a:t>Termination reason: 	Reached generation 20 000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10000"/>
                  </a:schemeClr>
                </a:solidFill>
                <a:cs typeface="Calibri" panose="020F0502020204030204" pitchFamily="34" charset="0"/>
              </a:rPr>
              <a:t>Runtime: 		~8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10000"/>
                  </a:schemeClr>
                </a:solidFill>
                <a:cs typeface="Calibri" panose="020F0502020204030204" pitchFamily="34" charset="0"/>
              </a:rPr>
              <a:t>Initial best fitness value: 	</a:t>
            </a:r>
            <a:r>
              <a:rPr lang="en-CA" dirty="0">
                <a:solidFill>
                  <a:schemeClr val="accent6">
                    <a:lumMod val="10000"/>
                  </a:schemeClr>
                </a:solidFill>
                <a:effectLst/>
                <a:cs typeface="Calibri" panose="020F0502020204030204" pitchFamily="34" charset="0"/>
              </a:rPr>
              <a:t>47 442 397.63</a:t>
            </a:r>
            <a:endParaRPr lang="en-US" dirty="0">
              <a:solidFill>
                <a:schemeClr val="accent6">
                  <a:lumMod val="10000"/>
                </a:schemeClr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10000"/>
                  </a:schemeClr>
                </a:solidFill>
                <a:cs typeface="Calibri" panose="020F0502020204030204" pitchFamily="34" charset="0"/>
              </a:rPr>
              <a:t>Final best fitness value: 	</a:t>
            </a:r>
            <a:r>
              <a:rPr lang="en-CA" dirty="0">
                <a:solidFill>
                  <a:schemeClr val="accent6">
                    <a:lumMod val="10000"/>
                  </a:schemeClr>
                </a:solidFill>
                <a:effectLst/>
                <a:cs typeface="Calibri" panose="020F0502020204030204" pitchFamily="34" charset="0"/>
              </a:rPr>
              <a:t>20 397.49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10000"/>
                </a:schemeClr>
              </a:solidFill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10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1B7480-B7B9-79AD-F9E9-60E13CB46DD9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5848601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E2F02-7E3D-1C3D-AC07-7D4CCC343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E5259E2-A5B7-539F-7D3A-CAEABEE2BF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0594" y="2492476"/>
            <a:ext cx="7353836" cy="41495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D72458-DFE8-89D6-CB0B-21BACE83B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E3905-4589-84DC-1F38-E0CEA1DAD7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Average Vs. Best Fitness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D1651E-56C6-83D2-B7C7-732215EFA690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47</a:t>
            </a: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0C3540B5-3CD5-8F1B-C093-322E2475D8F7}"/>
              </a:ext>
            </a:extLst>
          </p:cNvPr>
          <p:cNvSpPr/>
          <p:nvPr/>
        </p:nvSpPr>
        <p:spPr>
          <a:xfrm>
            <a:off x="2115879" y="5580475"/>
            <a:ext cx="5954233" cy="1043205"/>
          </a:xfrm>
          <a:prstGeom prst="frame">
            <a:avLst>
              <a:gd name="adj1" fmla="val 4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0F5C514-0EA0-AAD7-A760-97D96F99A3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195548" y="926232"/>
            <a:ext cx="7370351" cy="4090605"/>
          </a:xfrm>
          <a:prstGeom prst="rect">
            <a:avLst/>
          </a:prstGeom>
        </p:spPr>
      </p:pic>
      <p:sp>
        <p:nvSpPr>
          <p:cNvPr id="13" name="Frame 12">
            <a:extLst>
              <a:ext uri="{FF2B5EF4-FFF2-40B4-BE49-F238E27FC236}">
                <a16:creationId xmlns:a16="http://schemas.microsoft.com/office/drawing/2014/main" id="{ACC27872-66D3-BF39-9B03-696A3A2EF8FD}"/>
              </a:ext>
            </a:extLst>
          </p:cNvPr>
          <p:cNvSpPr/>
          <p:nvPr/>
        </p:nvSpPr>
        <p:spPr>
          <a:xfrm>
            <a:off x="4129238" y="765810"/>
            <a:ext cx="7586512" cy="4374082"/>
          </a:xfrm>
          <a:prstGeom prst="frame">
            <a:avLst>
              <a:gd name="adj1" fmla="val 31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0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9E190-447C-DBE7-42E6-C708D97D0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1F1E1-5584-DC4D-5052-459A6654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C5742-959F-D756-8554-E86069FA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Entire Schedule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C710D2-0CC9-8421-2E71-5188D1170AF0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F5E54E-D6E1-6BE1-1039-9E07A064C6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7815" y="2504710"/>
            <a:ext cx="10596370" cy="378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7313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0D0A5-594B-896A-AE88-646395780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526F9-0ADA-9FE4-4B68-2ABAB842C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Example Team Schedule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62E251-F0FB-D10F-DC58-3C56D7A76FE5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49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D1FA8E-30DA-A2A0-3A32-E9F5C1F58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039" y="2489138"/>
            <a:ext cx="10761921" cy="384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524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508C9-D822-0101-6407-9779D60BC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 shot of a black screen&#10;&#10;Description automatically generated">
            <a:extLst>
              <a:ext uri="{FF2B5EF4-FFF2-40B4-BE49-F238E27FC236}">
                <a16:creationId xmlns:a16="http://schemas.microsoft.com/office/drawing/2014/main" id="{A87A2EEE-F196-CA7E-DB27-1046DEF31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3978" y="581020"/>
            <a:ext cx="1247290" cy="5871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18058C-1273-2972-04A5-6E2BAB878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67ECC-3705-3665-7C41-1663A8DAFF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The Fitness Values Of All Teams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F73F85-BE8B-B439-58D5-84CEFF573C9F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50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A6C000F-0BF2-5E66-4E09-E196A9312E4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Average fitness per team: 637.42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best team fitness value: 499.68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worst team fitness value: 823.88</a:t>
            </a: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4B3BC69-9886-5EB2-1BAA-B46DDC1B7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208" y="1786891"/>
            <a:ext cx="4833577" cy="3284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06F809-96B2-9099-E9DA-46BEB2BA6584}"/>
              </a:ext>
            </a:extLst>
          </p:cNvPr>
          <p:cNvSpPr txBox="1"/>
          <p:nvPr/>
        </p:nvSpPr>
        <p:spPr>
          <a:xfrm>
            <a:off x="7235208" y="5071109"/>
            <a:ext cx="2476317" cy="245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1000" b="0" i="0" u="none" strike="noStrike" dirty="0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Sport League Maps (2024). NHL Map </a:t>
            </a:r>
            <a:endParaRPr lang="en-US" sz="1000" dirty="0">
              <a:solidFill>
                <a:srgbClr val="1F4E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Frame 24">
            <a:extLst>
              <a:ext uri="{FF2B5EF4-FFF2-40B4-BE49-F238E27FC236}">
                <a16:creationId xmlns:a16="http://schemas.microsoft.com/office/drawing/2014/main" id="{638FC943-DF30-FC48-A1F0-2B600750B1EB}"/>
              </a:ext>
            </a:extLst>
          </p:cNvPr>
          <p:cNvSpPr/>
          <p:nvPr/>
        </p:nvSpPr>
        <p:spPr>
          <a:xfrm>
            <a:off x="5308866" y="5403898"/>
            <a:ext cx="1157514" cy="913776"/>
          </a:xfrm>
          <a:prstGeom prst="frame">
            <a:avLst>
              <a:gd name="adj1" fmla="val 21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26" name="Frame 25">
            <a:extLst>
              <a:ext uri="{FF2B5EF4-FFF2-40B4-BE49-F238E27FC236}">
                <a16:creationId xmlns:a16="http://schemas.microsoft.com/office/drawing/2014/main" id="{9F5C0049-AAC1-9A00-D6B6-1DB08892F98D}"/>
              </a:ext>
            </a:extLst>
          </p:cNvPr>
          <p:cNvSpPr/>
          <p:nvPr/>
        </p:nvSpPr>
        <p:spPr>
          <a:xfrm>
            <a:off x="5312758" y="724961"/>
            <a:ext cx="1157514" cy="923550"/>
          </a:xfrm>
          <a:prstGeom prst="frame">
            <a:avLst>
              <a:gd name="adj1" fmla="val 2118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27" name="Donut 26">
            <a:extLst>
              <a:ext uri="{FF2B5EF4-FFF2-40B4-BE49-F238E27FC236}">
                <a16:creationId xmlns:a16="http://schemas.microsoft.com/office/drawing/2014/main" id="{05E4FF60-C0A0-F4B7-D10C-9E1538C5B76E}"/>
              </a:ext>
            </a:extLst>
          </p:cNvPr>
          <p:cNvSpPr/>
          <p:nvPr/>
        </p:nvSpPr>
        <p:spPr>
          <a:xfrm>
            <a:off x="11348279" y="3431177"/>
            <a:ext cx="244944" cy="250387"/>
          </a:xfrm>
          <a:prstGeom prst="donut">
            <a:avLst>
              <a:gd name="adj" fmla="val 4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28" name="Donut 27">
            <a:extLst>
              <a:ext uri="{FF2B5EF4-FFF2-40B4-BE49-F238E27FC236}">
                <a16:creationId xmlns:a16="http://schemas.microsoft.com/office/drawing/2014/main" id="{3D015244-0DE2-DEFF-B466-FC47C4110B26}"/>
              </a:ext>
            </a:extLst>
          </p:cNvPr>
          <p:cNvSpPr/>
          <p:nvPr/>
        </p:nvSpPr>
        <p:spPr>
          <a:xfrm>
            <a:off x="10598630" y="3171186"/>
            <a:ext cx="244944" cy="250387"/>
          </a:xfrm>
          <a:prstGeom prst="donut">
            <a:avLst>
              <a:gd name="adj" fmla="val 4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29" name="Donut 28">
            <a:extLst>
              <a:ext uri="{FF2B5EF4-FFF2-40B4-BE49-F238E27FC236}">
                <a16:creationId xmlns:a16="http://schemas.microsoft.com/office/drawing/2014/main" id="{2C1562C0-DA98-DAB5-AA98-E61346BACF0D}"/>
              </a:ext>
            </a:extLst>
          </p:cNvPr>
          <p:cNvSpPr/>
          <p:nvPr/>
        </p:nvSpPr>
        <p:spPr>
          <a:xfrm>
            <a:off x="10598630" y="3458875"/>
            <a:ext cx="244944" cy="250387"/>
          </a:xfrm>
          <a:prstGeom prst="donut">
            <a:avLst>
              <a:gd name="adj" fmla="val 4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30" name="Donut 29">
            <a:extLst>
              <a:ext uri="{FF2B5EF4-FFF2-40B4-BE49-F238E27FC236}">
                <a16:creationId xmlns:a16="http://schemas.microsoft.com/office/drawing/2014/main" id="{F455AF67-353D-2A14-F183-6BD181E2138A}"/>
              </a:ext>
            </a:extLst>
          </p:cNvPr>
          <p:cNvSpPr/>
          <p:nvPr/>
        </p:nvSpPr>
        <p:spPr>
          <a:xfrm>
            <a:off x="10817989" y="2977387"/>
            <a:ext cx="244944" cy="250387"/>
          </a:xfrm>
          <a:prstGeom prst="donut">
            <a:avLst>
              <a:gd name="adj" fmla="val 4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33" name="Donut 32">
            <a:extLst>
              <a:ext uri="{FF2B5EF4-FFF2-40B4-BE49-F238E27FC236}">
                <a16:creationId xmlns:a16="http://schemas.microsoft.com/office/drawing/2014/main" id="{60F8A9F1-7CE8-8E16-C428-A43728A12861}"/>
              </a:ext>
            </a:extLst>
          </p:cNvPr>
          <p:cNvSpPr/>
          <p:nvPr/>
        </p:nvSpPr>
        <p:spPr>
          <a:xfrm>
            <a:off x="11567514" y="3305983"/>
            <a:ext cx="244944" cy="250387"/>
          </a:xfrm>
          <a:prstGeom prst="donut">
            <a:avLst>
              <a:gd name="adj" fmla="val 4966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36" name="Donut 35">
            <a:extLst>
              <a:ext uri="{FF2B5EF4-FFF2-40B4-BE49-F238E27FC236}">
                <a16:creationId xmlns:a16="http://schemas.microsoft.com/office/drawing/2014/main" id="{98C8B971-AB6E-3B40-1ED3-6A94ED83F912}"/>
              </a:ext>
            </a:extLst>
          </p:cNvPr>
          <p:cNvSpPr/>
          <p:nvPr/>
        </p:nvSpPr>
        <p:spPr>
          <a:xfrm>
            <a:off x="10633292" y="4624461"/>
            <a:ext cx="244944" cy="250387"/>
          </a:xfrm>
          <a:prstGeom prst="donut">
            <a:avLst>
              <a:gd name="adj" fmla="val 496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38" name="Donut 37">
            <a:extLst>
              <a:ext uri="{FF2B5EF4-FFF2-40B4-BE49-F238E27FC236}">
                <a16:creationId xmlns:a16="http://schemas.microsoft.com/office/drawing/2014/main" id="{4F653F3E-DE42-64FD-500F-A27448521D4E}"/>
              </a:ext>
            </a:extLst>
          </p:cNvPr>
          <p:cNvSpPr/>
          <p:nvPr/>
        </p:nvSpPr>
        <p:spPr>
          <a:xfrm>
            <a:off x="7607241" y="3985494"/>
            <a:ext cx="244944" cy="250387"/>
          </a:xfrm>
          <a:prstGeom prst="donut">
            <a:avLst>
              <a:gd name="adj" fmla="val 496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42" name="Donut 41">
            <a:extLst>
              <a:ext uri="{FF2B5EF4-FFF2-40B4-BE49-F238E27FC236}">
                <a16:creationId xmlns:a16="http://schemas.microsoft.com/office/drawing/2014/main" id="{DE185CB6-18EF-BB95-3B49-B41166789992}"/>
              </a:ext>
            </a:extLst>
          </p:cNvPr>
          <p:cNvSpPr/>
          <p:nvPr/>
        </p:nvSpPr>
        <p:spPr>
          <a:xfrm>
            <a:off x="8177733" y="3357146"/>
            <a:ext cx="244944" cy="250387"/>
          </a:xfrm>
          <a:prstGeom prst="donut">
            <a:avLst>
              <a:gd name="adj" fmla="val 496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43" name="Donut 42">
            <a:extLst>
              <a:ext uri="{FF2B5EF4-FFF2-40B4-BE49-F238E27FC236}">
                <a16:creationId xmlns:a16="http://schemas.microsoft.com/office/drawing/2014/main" id="{7B4D6729-A1E7-1960-A149-37C2B179B690}"/>
              </a:ext>
            </a:extLst>
          </p:cNvPr>
          <p:cNvSpPr/>
          <p:nvPr/>
        </p:nvSpPr>
        <p:spPr>
          <a:xfrm>
            <a:off x="7345654" y="3709262"/>
            <a:ext cx="244944" cy="250387"/>
          </a:xfrm>
          <a:prstGeom prst="donut">
            <a:avLst>
              <a:gd name="adj" fmla="val 496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44" name="Donut 43">
            <a:extLst>
              <a:ext uri="{FF2B5EF4-FFF2-40B4-BE49-F238E27FC236}">
                <a16:creationId xmlns:a16="http://schemas.microsoft.com/office/drawing/2014/main" id="{D5A8A935-9727-B735-E47F-21A2145BC2AD}"/>
              </a:ext>
            </a:extLst>
          </p:cNvPr>
          <p:cNvSpPr/>
          <p:nvPr/>
        </p:nvSpPr>
        <p:spPr>
          <a:xfrm>
            <a:off x="7296441" y="2291464"/>
            <a:ext cx="244944" cy="250387"/>
          </a:xfrm>
          <a:prstGeom prst="donut">
            <a:avLst>
              <a:gd name="adj" fmla="val 496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11089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3" grpId="0" animBg="1"/>
      <p:bldP spid="36" grpId="0" animBg="1"/>
      <p:bldP spid="38" grpId="0" animBg="1"/>
      <p:bldP spid="42" grpId="0" animBg="1"/>
      <p:bldP spid="43" grpId="0" animBg="1"/>
      <p:bldP spid="4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E08D1-A43F-185A-2C73-7BBA94911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6A17B-935F-5B24-65FE-A1B2E22A8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BEA448-D0F0-6DB1-36FC-14F8626D62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Example Of A Good Month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BDD9B-95D7-1B54-C29C-CB1EB9612AC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70" y="2687643"/>
            <a:ext cx="5024376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St. Louis Blues: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God mix of all fitness objectives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7737116-E315-56A0-F914-8DFEE14AE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45" y="1297225"/>
            <a:ext cx="6274917" cy="426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DB7479-A6B7-39D9-C902-C81CA83ED6D1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51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2A7E68-9B20-3A51-FAAB-2A1372CC420E}"/>
              </a:ext>
            </a:extLst>
          </p:cNvPr>
          <p:cNvSpPr txBox="1"/>
          <p:nvPr/>
        </p:nvSpPr>
        <p:spPr>
          <a:xfrm>
            <a:off x="5730749" y="5560774"/>
            <a:ext cx="21259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A" sz="1000" b="0" i="0" u="none" strike="noStrike" dirty="0">
                <a:solidFill>
                  <a:srgbClr val="1F4E7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Sport League Maps (2024). NHL Map </a:t>
            </a:r>
            <a:endParaRPr lang="en-US" sz="1000" dirty="0">
              <a:solidFill>
                <a:srgbClr val="1F4E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582CF6-0B1C-37D2-311B-925DE66E5172}"/>
              </a:ext>
            </a:extLst>
          </p:cNvPr>
          <p:cNvCxnSpPr>
            <a:cxnSpLocks/>
          </p:cNvCxnSpPr>
          <p:nvPr/>
        </p:nvCxnSpPr>
        <p:spPr>
          <a:xfrm flipV="1">
            <a:off x="9479641" y="3269848"/>
            <a:ext cx="788284" cy="468488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3C45883-A747-D52D-E326-C6870D90F5A8}"/>
              </a:ext>
            </a:extLst>
          </p:cNvPr>
          <p:cNvCxnSpPr>
            <a:cxnSpLocks/>
          </p:cNvCxnSpPr>
          <p:nvPr/>
        </p:nvCxnSpPr>
        <p:spPr>
          <a:xfrm flipV="1">
            <a:off x="10267925" y="3022621"/>
            <a:ext cx="328698" cy="247227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C1292D-BA84-5E6A-39E0-4007022EF394}"/>
              </a:ext>
            </a:extLst>
          </p:cNvPr>
          <p:cNvCxnSpPr>
            <a:cxnSpLocks/>
          </p:cNvCxnSpPr>
          <p:nvPr/>
        </p:nvCxnSpPr>
        <p:spPr>
          <a:xfrm>
            <a:off x="10596623" y="3022621"/>
            <a:ext cx="57873" cy="543229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0215E24-5A5C-474D-36CA-3B5F7D9625FC}"/>
              </a:ext>
            </a:extLst>
          </p:cNvPr>
          <p:cNvCxnSpPr>
            <a:cxnSpLocks/>
          </p:cNvCxnSpPr>
          <p:nvPr/>
        </p:nvCxnSpPr>
        <p:spPr>
          <a:xfrm flipH="1">
            <a:off x="10267925" y="3565850"/>
            <a:ext cx="386571" cy="65156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E675D49-D27E-3643-1E5B-25DF92BD945E}"/>
              </a:ext>
            </a:extLst>
          </p:cNvPr>
          <p:cNvCxnSpPr>
            <a:cxnSpLocks/>
          </p:cNvCxnSpPr>
          <p:nvPr/>
        </p:nvCxnSpPr>
        <p:spPr>
          <a:xfrm flipH="1">
            <a:off x="9479640" y="3620961"/>
            <a:ext cx="788285" cy="129635"/>
          </a:xfrm>
          <a:prstGeom prst="straightConnector1">
            <a:avLst/>
          </a:prstGeom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D079C49-9615-53C1-C5D4-240F077EAFDE}"/>
              </a:ext>
            </a:extLst>
          </p:cNvPr>
          <p:cNvCxnSpPr>
            <a:cxnSpLocks/>
          </p:cNvCxnSpPr>
          <p:nvPr/>
        </p:nvCxnSpPr>
        <p:spPr>
          <a:xfrm flipV="1">
            <a:off x="9527059" y="3143053"/>
            <a:ext cx="1279463" cy="595283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Picture 9" descr="A calendar with numbers and letters&#10;&#10;Description automatically generated">
            <a:extLst>
              <a:ext uri="{FF2B5EF4-FFF2-40B4-BE49-F238E27FC236}">
                <a16:creationId xmlns:a16="http://schemas.microsoft.com/office/drawing/2014/main" id="{9C5DF0A2-5728-9912-29F7-89F125639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30" y="3022621"/>
            <a:ext cx="4095381" cy="2617666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83A4E17-AEC0-3F8F-523E-5C3653AFC2E8}"/>
              </a:ext>
            </a:extLst>
          </p:cNvPr>
          <p:cNvCxnSpPr>
            <a:cxnSpLocks/>
          </p:cNvCxnSpPr>
          <p:nvPr/>
        </p:nvCxnSpPr>
        <p:spPr>
          <a:xfrm flipV="1">
            <a:off x="10806522" y="2712159"/>
            <a:ext cx="530967" cy="430894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4F18C2-54B0-DF41-720C-60401C8F8441}"/>
              </a:ext>
            </a:extLst>
          </p:cNvPr>
          <p:cNvCxnSpPr>
            <a:cxnSpLocks/>
          </p:cNvCxnSpPr>
          <p:nvPr/>
        </p:nvCxnSpPr>
        <p:spPr>
          <a:xfrm>
            <a:off x="11337489" y="2712159"/>
            <a:ext cx="0" cy="657441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83ED62B-72EA-4F2C-F395-EF52E08CB606}"/>
              </a:ext>
            </a:extLst>
          </p:cNvPr>
          <p:cNvCxnSpPr>
            <a:cxnSpLocks/>
          </p:cNvCxnSpPr>
          <p:nvPr/>
        </p:nvCxnSpPr>
        <p:spPr>
          <a:xfrm flipH="1">
            <a:off x="9479640" y="3369600"/>
            <a:ext cx="1857849" cy="368736"/>
          </a:xfrm>
          <a:prstGeom prst="straightConnector1">
            <a:avLst/>
          </a:prstGeom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82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1A98B-5AEF-E199-4CAE-F7BAE7CCA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F9772-8D52-3DE0-33B6-7F63BE4D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30482-6A84-4BBB-4841-570CB5053C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Discussing How Well The Genetic Algorithm Performed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7A1D5-8BF0-E142-B5A0-C1A37F2ABA8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57769" y="2687643"/>
            <a:ext cx="10143067" cy="358933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Very pleased with the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Could continue to run and get better results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Successfully removed any teams playing 3+ games in a 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team with the best fitness does not mean they have the best schedule (relative to their location)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Still some improvements to be made</a:t>
            </a:r>
          </a:p>
          <a:p>
            <a:pPr marL="971550" lvl="1" indent="-285750"/>
            <a:r>
              <a:rPr lang="en-US" sz="1800" dirty="0"/>
              <a:t>Home/away streaks were a bit too long</a:t>
            </a:r>
          </a:p>
          <a:p>
            <a:pPr marL="971550" lvl="1" indent="-285750"/>
            <a:r>
              <a:rPr lang="en-US" sz="1800" dirty="0"/>
              <a:t>Fitness penalties and weights need more tuning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72049F-8402-4544-07C9-1EA047678736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32402300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B8257-9D3D-0D97-CF98-45E8B835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FD79-42D7-0CAE-0F92-5747B79DF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029BA-4CCF-8AAB-D82F-22359007E4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Future Additions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14C503-435E-AB81-0B47-B79BCC3DA80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more extensive testing for hyperparameter values and fitness weights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hard constraints? </a:t>
            </a:r>
          </a:p>
          <a:p>
            <a:pPr marL="971550" lvl="1" indent="-285750"/>
            <a:r>
              <a:rPr lang="en-US" sz="1800" dirty="0"/>
              <a:t>Consider venue bookings and other big events</a:t>
            </a:r>
          </a:p>
          <a:p>
            <a:pPr marL="971550" lvl="1" indent="-285750"/>
            <a:r>
              <a:rPr lang="en-US" sz="1800" dirty="0"/>
              <a:t>Add specialty games (different game locations)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Schedule game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visualizations (individual team travel, Pareto fronts, etc.)</a:t>
            </a:r>
          </a:p>
          <a:p>
            <a:endParaRPr lang="en-US" dirty="0"/>
          </a:p>
        </p:txBody>
      </p:sp>
      <p:pic>
        <p:nvPicPr>
          <p:cNvPr id="1026" name="Picture 2" descr="Plot 3-D Pareto Front - MATLAB &amp; Simulink">
            <a:extLst>
              <a:ext uri="{FF2B5EF4-FFF2-40B4-BE49-F238E27FC236}">
                <a16:creationId xmlns:a16="http://schemas.microsoft.com/office/drawing/2014/main" id="{2C06C7D2-7892-B768-9F30-3A6D334B6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771" y="3224754"/>
            <a:ext cx="4179420" cy="2515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AFA8F2-24A8-A5DE-B0EF-E1AB2730F4FA}"/>
              </a:ext>
            </a:extLst>
          </p:cNvPr>
          <p:cNvSpPr txBox="1"/>
          <p:nvPr/>
        </p:nvSpPr>
        <p:spPr>
          <a:xfrm>
            <a:off x="7411771" y="5774236"/>
            <a:ext cx="23342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dirty="0">
                <a:solidFill>
                  <a:srgbClr val="1F4E79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MATLAB (2025). 3 Objective Pareto Front</a:t>
            </a:r>
            <a:endParaRPr lang="en-US" sz="1000" dirty="0">
              <a:solidFill>
                <a:srgbClr val="1F4E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EEBA68-3DD3-819B-3185-D347B7EE07B2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53</a:t>
            </a:r>
          </a:p>
        </p:txBody>
      </p:sp>
      <p:pic>
        <p:nvPicPr>
          <p:cNvPr id="9" name="Picture 8" descr="A screenshot of a video game&#10;&#10;Description automatically generated">
            <a:extLst>
              <a:ext uri="{FF2B5EF4-FFF2-40B4-BE49-F238E27FC236}">
                <a16:creationId xmlns:a16="http://schemas.microsoft.com/office/drawing/2014/main" id="{787A7156-B593-B49B-81A7-6DAC26301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903" y="677238"/>
            <a:ext cx="3721497" cy="1759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D24036-49E2-B77D-1394-97A3BC1726AC}"/>
              </a:ext>
            </a:extLst>
          </p:cNvPr>
          <p:cNvSpPr txBox="1"/>
          <p:nvPr/>
        </p:nvSpPr>
        <p:spPr>
          <a:xfrm>
            <a:off x="8241903" y="2418140"/>
            <a:ext cx="17940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00" dirty="0">
                <a:solidFill>
                  <a:srgbClr val="1F4E79"/>
                </a:solidFill>
                <a:latin typeface="Montserrat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1000" dirty="0" err="1">
                <a:solidFill>
                  <a:srgbClr val="1F4E79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JordanMills</a:t>
            </a:r>
            <a:r>
              <a:rPr lang="en-US" sz="1000" dirty="0">
                <a:solidFill>
                  <a:srgbClr val="1F4E79"/>
                </a:solidFill>
                <a:latin typeface="Montserrat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(2025). X Post</a:t>
            </a:r>
            <a:endParaRPr lang="en-US" sz="1000" dirty="0">
              <a:solidFill>
                <a:srgbClr val="1F4E79"/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010686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61F6C-B32E-53B6-532A-1E6285B74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F37D2-DA48-BE25-9EB1-B584904CEA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Special Thanks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42702D-7665-3734-0BCA-AB0B41D3671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Professor James Hughes for his teachings and notes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Report writers, Sam Craig, Lyndon While, and Luigi Barone, for inspiration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GitHub User </a:t>
            </a:r>
            <a:r>
              <a:rPr lang="en-US" dirty="0">
                <a:solidFill>
                  <a:srgbClr val="1F4E7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NHLScoreBot</a:t>
            </a:r>
            <a:r>
              <a:rPr lang="en-US" dirty="0"/>
              <a:t> for NHL arena locations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5402D-9534-DCC7-A1C3-B80683722137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42264358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7E891-35AD-B6A4-2EED-305FC0596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D4E2A-4DC1-2628-FFBD-82A53479C3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Find Out More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561094-649B-66ED-5058-7387C68A83F8}"/>
              </a:ext>
            </a:extLst>
          </p:cNvPr>
          <p:cNvSpPr txBox="1"/>
          <p:nvPr/>
        </p:nvSpPr>
        <p:spPr>
          <a:xfrm>
            <a:off x="11353800" y="1143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ontserrat" pitchFamily="2" charset="77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2404118516"/>
      </p:ext>
    </p:extLst>
  </p:cSld>
  <p:clrMapOvr>
    <a:masterClrMapping/>
  </p:clrMapOvr>
</p:sld>
</file>

<file path=ppt/theme/theme1.xml><?xml version="1.0" encoding="utf-8"?>
<a:theme xmlns:a="http://schemas.openxmlformats.org/drawingml/2006/main" name="Dark Cover Options - Full">
  <a:themeElements>
    <a:clrScheme name="STFX Colours">
      <a:dk1>
        <a:srgbClr val="001B40"/>
      </a:dk1>
      <a:lt1>
        <a:srgbClr val="FFFFFF"/>
      </a:lt1>
      <a:dk2>
        <a:srgbClr val="323232"/>
      </a:dk2>
      <a:lt2>
        <a:srgbClr val="E6E6E6"/>
      </a:lt2>
      <a:accent1>
        <a:srgbClr val="DCA827"/>
      </a:accent1>
      <a:accent2>
        <a:srgbClr val="D35D33"/>
      </a:accent2>
      <a:accent3>
        <a:srgbClr val="B1CD49"/>
      </a:accent3>
      <a:accent4>
        <a:srgbClr val="415F8E"/>
      </a:accent4>
      <a:accent5>
        <a:srgbClr val="5E739E"/>
      </a:accent5>
      <a:accent6>
        <a:srgbClr val="DCDCDC"/>
      </a:accent6>
      <a:hlink>
        <a:srgbClr val="C8C8C8"/>
      </a:hlink>
      <a:folHlink>
        <a:srgbClr val="B3B3B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ight Cover Options - Full">
  <a:themeElements>
    <a:clrScheme name="STFX Colours">
      <a:dk1>
        <a:srgbClr val="001B40"/>
      </a:dk1>
      <a:lt1>
        <a:srgbClr val="FFFFFF"/>
      </a:lt1>
      <a:dk2>
        <a:srgbClr val="323232"/>
      </a:dk2>
      <a:lt2>
        <a:srgbClr val="E6E6E6"/>
      </a:lt2>
      <a:accent1>
        <a:srgbClr val="DCA827"/>
      </a:accent1>
      <a:accent2>
        <a:srgbClr val="D35D33"/>
      </a:accent2>
      <a:accent3>
        <a:srgbClr val="B1CD49"/>
      </a:accent3>
      <a:accent4>
        <a:srgbClr val="415F8E"/>
      </a:accent4>
      <a:accent5>
        <a:srgbClr val="5E739E"/>
      </a:accent5>
      <a:accent6>
        <a:srgbClr val="DCDCDC"/>
      </a:accent6>
      <a:hlink>
        <a:srgbClr val="C8C8C8"/>
      </a:hlink>
      <a:folHlink>
        <a:srgbClr val="B3B3B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side Layouts">
  <a:themeElements>
    <a:clrScheme name="STFX Colours">
      <a:dk1>
        <a:srgbClr val="001B40"/>
      </a:dk1>
      <a:lt1>
        <a:srgbClr val="FFFFFF"/>
      </a:lt1>
      <a:dk2>
        <a:srgbClr val="323232"/>
      </a:dk2>
      <a:lt2>
        <a:srgbClr val="E6E6E6"/>
      </a:lt2>
      <a:accent1>
        <a:srgbClr val="DCA827"/>
      </a:accent1>
      <a:accent2>
        <a:srgbClr val="D35D33"/>
      </a:accent2>
      <a:accent3>
        <a:srgbClr val="B1CD49"/>
      </a:accent3>
      <a:accent4>
        <a:srgbClr val="415F8E"/>
      </a:accent4>
      <a:accent5>
        <a:srgbClr val="5E739E"/>
      </a:accent5>
      <a:accent6>
        <a:srgbClr val="DCDCDC"/>
      </a:accent6>
      <a:hlink>
        <a:srgbClr val="C8C8C8"/>
      </a:hlink>
      <a:folHlink>
        <a:srgbClr val="B3B3B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VIDER OPTIONS">
  <a:themeElements>
    <a:clrScheme name="STFX Colours">
      <a:dk1>
        <a:srgbClr val="001B40"/>
      </a:dk1>
      <a:lt1>
        <a:srgbClr val="FFFFFF"/>
      </a:lt1>
      <a:dk2>
        <a:srgbClr val="323232"/>
      </a:dk2>
      <a:lt2>
        <a:srgbClr val="E6E6E6"/>
      </a:lt2>
      <a:accent1>
        <a:srgbClr val="DCA827"/>
      </a:accent1>
      <a:accent2>
        <a:srgbClr val="D35D33"/>
      </a:accent2>
      <a:accent3>
        <a:srgbClr val="B1CD49"/>
      </a:accent3>
      <a:accent4>
        <a:srgbClr val="415F8E"/>
      </a:accent4>
      <a:accent5>
        <a:srgbClr val="5E739E"/>
      </a:accent5>
      <a:accent6>
        <a:srgbClr val="DCDCDC"/>
      </a:accent6>
      <a:hlink>
        <a:srgbClr val="C8C8C8"/>
      </a:hlink>
      <a:folHlink>
        <a:srgbClr val="B3B3B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lank">
  <a:themeElements>
    <a:clrScheme name="STFX Colours">
      <a:dk1>
        <a:srgbClr val="001B40"/>
      </a:dk1>
      <a:lt1>
        <a:srgbClr val="FFFFFF"/>
      </a:lt1>
      <a:dk2>
        <a:srgbClr val="323232"/>
      </a:dk2>
      <a:lt2>
        <a:srgbClr val="E6E6E6"/>
      </a:lt2>
      <a:accent1>
        <a:srgbClr val="DCA827"/>
      </a:accent1>
      <a:accent2>
        <a:srgbClr val="D35D33"/>
      </a:accent2>
      <a:accent3>
        <a:srgbClr val="B1CD49"/>
      </a:accent3>
      <a:accent4>
        <a:srgbClr val="415F8E"/>
      </a:accent4>
      <a:accent5>
        <a:srgbClr val="5E739E"/>
      </a:accent5>
      <a:accent6>
        <a:srgbClr val="DCDCDC"/>
      </a:accent6>
      <a:hlink>
        <a:srgbClr val="C8C8C8"/>
      </a:hlink>
      <a:folHlink>
        <a:srgbClr val="B3B3B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37408</TotalTime>
  <Words>2853</Words>
  <Application>Microsoft Macintosh PowerPoint</Application>
  <PresentationFormat>Widescreen</PresentationFormat>
  <Paragraphs>555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56</vt:i4>
      </vt:variant>
    </vt:vector>
  </HeadingPairs>
  <TitlesOfParts>
    <vt:vector size="67" baseType="lpstr">
      <vt:lpstr>Calibri</vt:lpstr>
      <vt:lpstr>Cambria Math</vt:lpstr>
      <vt:lpstr>Montserrat</vt:lpstr>
      <vt:lpstr>Courier New</vt:lpstr>
      <vt:lpstr>Aptos</vt:lpstr>
      <vt:lpstr>Arial</vt:lpstr>
      <vt:lpstr>Dark Cover Options - Full</vt:lpstr>
      <vt:lpstr>1_Light Cover Options - Full</vt:lpstr>
      <vt:lpstr>Inside Layouts</vt:lpstr>
      <vt:lpstr>DIVIDER OPTIONS</vt:lpstr>
      <vt:lpstr>Blank</vt:lpstr>
      <vt:lpstr>PowerPoint Presentation</vt:lpstr>
      <vt:lpstr>The Problem</vt:lpstr>
      <vt:lpstr>The Problem</vt:lpstr>
      <vt:lpstr>The Problem</vt:lpstr>
      <vt:lpstr>The Problem</vt:lpstr>
      <vt:lpstr>The Problem</vt:lpstr>
      <vt:lpstr>Schedule Details</vt:lpstr>
      <vt:lpstr>Schedule Details</vt:lpstr>
      <vt:lpstr>Optimizing the Schedule</vt:lpstr>
      <vt:lpstr>Optimizing the Schedule</vt:lpstr>
      <vt:lpstr>Optimizing the Schedule</vt:lpstr>
      <vt:lpstr>Optimizing the Schedule</vt:lpstr>
      <vt:lpstr>Optimizing the Schedule</vt:lpstr>
      <vt:lpstr>Optimizing the Schedule</vt:lpstr>
      <vt:lpstr>Optimizing the Schedule</vt:lpstr>
      <vt:lpstr>Optimizing the Schedule</vt:lpstr>
      <vt:lpstr>Recap</vt:lpstr>
      <vt:lpstr>The Genetic Algorithm</vt:lpstr>
      <vt:lpstr>Representation</vt:lpstr>
      <vt:lpstr>Representation</vt:lpstr>
      <vt:lpstr>Fitness Evaluation</vt:lpstr>
      <vt:lpstr>Fitness Evaluation</vt:lpstr>
      <vt:lpstr>Fitness Evaluation</vt:lpstr>
      <vt:lpstr>Fitness Evaluation</vt:lpstr>
      <vt:lpstr>Fitness Evaluation</vt:lpstr>
      <vt:lpstr>Initialization</vt:lpstr>
      <vt:lpstr>Selection</vt:lpstr>
      <vt:lpstr>Selection</vt:lpstr>
      <vt:lpstr>Crossover</vt:lpstr>
      <vt:lpstr>Crossover</vt:lpstr>
      <vt:lpstr>Mutation</vt:lpstr>
      <vt:lpstr>Mutation</vt:lpstr>
      <vt:lpstr>Mutation</vt:lpstr>
      <vt:lpstr>Mutation</vt:lpstr>
      <vt:lpstr>Mutation</vt:lpstr>
      <vt:lpstr>Mutation</vt:lpstr>
      <vt:lpstr>Mutation</vt:lpstr>
      <vt:lpstr>Termination</vt:lpstr>
      <vt:lpstr>Optimizing GA Values</vt:lpstr>
      <vt:lpstr>Optimizing GA Values</vt:lpstr>
      <vt:lpstr>Optimizing GA Values</vt:lpstr>
      <vt:lpstr>Optimizing GA Values</vt:lpstr>
      <vt:lpstr>Optimizing GA Values</vt:lpstr>
      <vt:lpstr>Optimizing GA Values</vt:lpstr>
      <vt:lpstr>Optimizing GA Values</vt:lpstr>
      <vt:lpstr>Optimizing GA Values</vt:lpstr>
      <vt:lpstr>Results</vt:lpstr>
      <vt:lpstr>Results</vt:lpstr>
      <vt:lpstr>Results</vt:lpstr>
      <vt:lpstr>Results</vt:lpstr>
      <vt:lpstr>Results</vt:lpstr>
      <vt:lpstr>Results</vt:lpstr>
      <vt:lpstr>Conclusion</vt:lpstr>
      <vt:lpstr>Conclusion</vt:lpstr>
      <vt:lpstr>Acknowledgements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McCulloch</dc:creator>
  <cp:lastModifiedBy>Avery Doiron (x2022btb)</cp:lastModifiedBy>
  <cp:revision>69</cp:revision>
  <cp:lastPrinted>2021-04-12T18:09:09Z</cp:lastPrinted>
  <dcterms:created xsi:type="dcterms:W3CDTF">2021-04-12T13:45:48Z</dcterms:created>
  <dcterms:modified xsi:type="dcterms:W3CDTF">2026-08-27T02:19:56Z</dcterms:modified>
</cp:coreProperties>
</file>